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Lst>
  <p:sldSz cy="5143500" cx="9144000"/>
  <p:notesSz cx="6858000" cy="9144000"/>
  <p:embeddedFontLst>
    <p:embeddedFont>
      <p:font typeface="Playfair Display"/>
      <p:regular r:id="rId72"/>
      <p:bold r:id="rId73"/>
      <p:italic r:id="rId74"/>
      <p:boldItalic r:id="rId75"/>
    </p:embeddedFont>
    <p:embeddedFont>
      <p:font typeface="Montserrat"/>
      <p:regular r:id="rId76"/>
      <p:bold r:id="rId77"/>
      <p:italic r:id="rId78"/>
      <p:boldItalic r:id="rId79"/>
    </p:embeddedFont>
    <p:embeddedFont>
      <p:font typeface="Pacifico"/>
      <p:regular r:id="rId80"/>
    </p:embeddedFont>
    <p:embeddedFont>
      <p:font typeface="Oswald"/>
      <p:regular r:id="rId81"/>
      <p:bold r:id="rId8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Pacifico-regular.fntdata"/><Relationship Id="rId82" Type="http://schemas.openxmlformats.org/officeDocument/2006/relationships/font" Target="fonts/Oswald-bold.fntdata"/><Relationship Id="rId81" Type="http://schemas.openxmlformats.org/officeDocument/2006/relationships/font" Target="fonts/Oswa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PlayfairDisplay-bold.fntdata"/><Relationship Id="rId72" Type="http://schemas.openxmlformats.org/officeDocument/2006/relationships/font" Target="fonts/PlayfairDisplay-regular.fntdata"/><Relationship Id="rId31" Type="http://schemas.openxmlformats.org/officeDocument/2006/relationships/slide" Target="slides/slide26.xml"/><Relationship Id="rId75" Type="http://schemas.openxmlformats.org/officeDocument/2006/relationships/font" Target="fonts/PlayfairDisplay-boldItalic.fntdata"/><Relationship Id="rId30" Type="http://schemas.openxmlformats.org/officeDocument/2006/relationships/slide" Target="slides/slide25.xml"/><Relationship Id="rId74" Type="http://schemas.openxmlformats.org/officeDocument/2006/relationships/font" Target="fonts/PlayfairDisplay-italic.fntdata"/><Relationship Id="rId33" Type="http://schemas.openxmlformats.org/officeDocument/2006/relationships/slide" Target="slides/slide28.xml"/><Relationship Id="rId77" Type="http://schemas.openxmlformats.org/officeDocument/2006/relationships/font" Target="fonts/Montserrat-bold.fntdata"/><Relationship Id="rId32" Type="http://schemas.openxmlformats.org/officeDocument/2006/relationships/slide" Target="slides/slide27.xml"/><Relationship Id="rId76" Type="http://schemas.openxmlformats.org/officeDocument/2006/relationships/font" Target="fonts/Montserrat-regular.fntdata"/><Relationship Id="rId35" Type="http://schemas.openxmlformats.org/officeDocument/2006/relationships/slide" Target="slides/slide30.xml"/><Relationship Id="rId79" Type="http://schemas.openxmlformats.org/officeDocument/2006/relationships/font" Target="fonts/Montserrat-boldItalic.fntdata"/><Relationship Id="rId34" Type="http://schemas.openxmlformats.org/officeDocument/2006/relationships/slide" Target="slides/slide29.xml"/><Relationship Id="rId78" Type="http://schemas.openxmlformats.org/officeDocument/2006/relationships/font" Target="fonts/Montserrat-italic.fnt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6f99e21dd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6f99e21d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6f97ed3fa0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6f97ed3fa0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657eb57f7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657eb57f7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115000"/>
              </a:lnSpc>
              <a:spcBef>
                <a:spcPts val="0"/>
              </a:spcBef>
              <a:spcAft>
                <a:spcPts val="0"/>
              </a:spcAft>
              <a:buClr>
                <a:schemeClr val="dk2"/>
              </a:buClr>
              <a:buSzPts val="1100"/>
              <a:buFont typeface="Arial"/>
              <a:buNone/>
            </a:pPr>
            <a:r>
              <a:rPr lang="en">
                <a:solidFill>
                  <a:schemeClr val="dk2"/>
                </a:solidFill>
              </a:rPr>
              <a:t>Education research is generally very supportive of SLPCs over the more traditional parent teacher conference. One of the most commonly agreed upon outcomes of SLPCs is that students become accountable for their own learning (Cleland, 1999; Cromwell, 2010; Hennick, 2016). Students become aware of what their strengths are, and what areas they need more work in. In practicing what they will tell their parents about their learning, they learn valuable communication skills (Cleland, 1999).</a:t>
            </a:r>
            <a:endParaRPr>
              <a:solidFill>
                <a:schemeClr val="dk2"/>
              </a:solidFill>
            </a:endParaRPr>
          </a:p>
          <a:p>
            <a:pPr indent="0" lvl="0" marL="0" rtl="0" algn="l">
              <a:lnSpc>
                <a:spcPct val="115000"/>
              </a:lnSpc>
              <a:spcBef>
                <a:spcPts val="0"/>
              </a:spcBef>
              <a:spcAft>
                <a:spcPts val="0"/>
              </a:spcAft>
              <a:buClr>
                <a:schemeClr val="dk2"/>
              </a:buClr>
              <a:buSzPts val="1100"/>
              <a:buFont typeface="Arial"/>
              <a:buNone/>
            </a:pPr>
            <a:r>
              <a:t/>
            </a:r>
            <a:endParaRPr>
              <a:solidFill>
                <a:schemeClr val="dk2"/>
              </a:solidFill>
            </a:endParaRPr>
          </a:p>
          <a:p>
            <a:pPr indent="457200" lvl="0" marL="0" rtl="0" algn="l">
              <a:lnSpc>
                <a:spcPct val="115000"/>
              </a:lnSpc>
              <a:spcBef>
                <a:spcPts val="0"/>
              </a:spcBef>
              <a:spcAft>
                <a:spcPts val="0"/>
              </a:spcAft>
              <a:buClr>
                <a:schemeClr val="dk2"/>
              </a:buClr>
              <a:buSzPts val="1100"/>
              <a:buFont typeface="Arial"/>
              <a:buNone/>
            </a:pPr>
            <a:r>
              <a:rPr lang="en">
                <a:solidFill>
                  <a:schemeClr val="dk2"/>
                </a:solidFill>
              </a:rPr>
              <a:t>The preparation in advance of SLPCs is considerable, but worthwhile (Cleland, 1999; Hayden, 1998). Some teachers recommend starting preparation at the beginning of the school year. Establishing a portfolio that is organized and up to date becomes part of the regular classroom routine. Teachers report having good conversations during this process as students begin to understand that having areas that still need work is part of the learning process, which builds a growth mindset in learners (Hennick, 2016). </a:t>
            </a:r>
            <a:endParaRPr>
              <a:solidFill>
                <a:schemeClr val="dk2"/>
              </a:solidFill>
            </a:endParaRPr>
          </a:p>
          <a:p>
            <a:pPr indent="0" lvl="0" marL="0" rtl="0" algn="l">
              <a:lnSpc>
                <a:spcPct val="115000"/>
              </a:lnSpc>
              <a:spcBef>
                <a:spcPts val="0"/>
              </a:spcBef>
              <a:spcAft>
                <a:spcPts val="0"/>
              </a:spcAft>
              <a:buClr>
                <a:schemeClr val="dk2"/>
              </a:buClr>
              <a:buSzPts val="1100"/>
              <a:buFont typeface="Arial"/>
              <a:buNone/>
            </a:pPr>
            <a:r>
              <a:t/>
            </a:r>
            <a:endParaRPr>
              <a:solidFill>
                <a:schemeClr val="dk2"/>
              </a:solidFill>
            </a:endParaRPr>
          </a:p>
          <a:p>
            <a:pPr indent="457200" lvl="0" marL="0" rtl="0" algn="l">
              <a:lnSpc>
                <a:spcPct val="115000"/>
              </a:lnSpc>
              <a:spcBef>
                <a:spcPts val="0"/>
              </a:spcBef>
              <a:spcAft>
                <a:spcPts val="0"/>
              </a:spcAft>
              <a:buClr>
                <a:schemeClr val="dk2"/>
              </a:buClr>
              <a:buSzPts val="1100"/>
              <a:buFont typeface="Arial"/>
              <a:buNone/>
            </a:pPr>
            <a:r>
              <a:rPr lang="en">
                <a:solidFill>
                  <a:schemeClr val="dk2"/>
                </a:solidFill>
              </a:rPr>
              <a:t>Parents report that they enjoy seeing their children take responsibility for their learning (Hayden, 1998). They get a chance to hear from their child and can focus on their child’s unique abilities. They have the opportunity to ask real questions and make plans for improvement (Hennick, 2016). However, some parents express a desire for private conversations with the teacher (Cromwell, 2010; Hennick, 2016). It is important that teachers make it clear that separate private meetings can be scheduled at separate times (Hennick, 2016). </a:t>
            </a:r>
            <a:endParaRPr>
              <a:solidFill>
                <a:schemeClr val="dk2"/>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657eb57f7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657eb57f7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2"/>
              </a:solidFill>
            </a:endParaRPr>
          </a:p>
          <a:p>
            <a:pPr indent="0" lvl="0" marL="0" rtl="0" algn="l">
              <a:lnSpc>
                <a:spcPct val="115000"/>
              </a:lnSpc>
              <a:spcBef>
                <a:spcPts val="0"/>
              </a:spcBef>
              <a:spcAft>
                <a:spcPts val="0"/>
              </a:spcAft>
              <a:buClr>
                <a:schemeClr val="dk2"/>
              </a:buClr>
              <a:buSzPts val="1100"/>
              <a:buFont typeface="Arial"/>
              <a:buNone/>
            </a:pPr>
            <a:r>
              <a:t/>
            </a:r>
            <a:endParaRPr>
              <a:solidFill>
                <a:schemeClr val="dk2"/>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657eb57f7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657eb57f7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657eb57f7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657eb57f7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657eb57f7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657eb57f7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657eb57f7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657eb57f7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657eb57f7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657eb57f7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657eb57f7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657eb57f7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6f97ed3fa0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6f97ed3fa0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a:solidFill>
                  <a:schemeClr val="dk2"/>
                </a:solidFill>
              </a:rPr>
              <a:t>SLPCs often replace typical parent-teacher conferences that do not offer a role for the student in the discussion of their learning (Hayden, 1998).</a:t>
            </a:r>
            <a:endParaRPr>
              <a:solidFill>
                <a:schemeClr val="dk2"/>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78cfa5ba12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78cfa5ba12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6f99e21dd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6f99e21dd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6f97ed3fa0_0_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6f97ed3fa0_0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65629aae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65629aae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65629aae5f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65629aae5f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65629aae5f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65629aae5f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rPr>
              <a:t>SLPCs may favour those individuals who are more comfortable demonstrating their understanding in a public space over those who may not be (due to issues with self-confidence, anxiety, interpersonal skills, etc.). Perhaps this event can be approached and tailored on a case-by-case basis. The teacher could hold one-on-one meetings with students beforehand to discuss their feelings about the event. Teachers can assess whether alternative arrangements need to be made. It could be just a matter of preparing them for the occasion, frontloading the student with expectations for the event as well as with expectations for the student. Bottom line: be aware of your student’s level of comfortability and work to mitigate sensitivities beforehand.</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65629aae5f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65629aae5f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rPr>
              <a:t>Time restrictions could create bias. Some students are quick to explain/demonstrate their skills and understandings whereas others may need more time to divulge that information. Teacher can alleviate this bias by ensuring students have enough time to rehearse their stations multiple times beforehand.</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65629aae5f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65629aae5f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2"/>
              </a:buClr>
              <a:buSzPts val="1100"/>
              <a:buChar char="●"/>
            </a:pPr>
            <a:r>
              <a:rPr lang="en">
                <a:solidFill>
                  <a:schemeClr val="dk2"/>
                </a:solidFill>
              </a:rPr>
              <a:t>Language barriers could create bias. Students and their families from countries where english is not used as a primary language may have a more difficult time accessing this event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65629aae5f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65629aae5f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2"/>
              </a:buClr>
              <a:buSzPts val="1100"/>
              <a:buChar char="●"/>
            </a:pPr>
            <a:r>
              <a:rPr lang="en">
                <a:solidFill>
                  <a:schemeClr val="dk2"/>
                </a:solidFill>
              </a:rPr>
              <a:t>Accessibility can create bias if the student or parent is disabled (visually impaired, wheelchair bound, hearing impaired, etc.). This can be mitigated by ensuring the space works for all people (i.e., leaving enough space between tables so that a person in a wheelchair can easily pass through, speaking with the student well beforehand to ensure they are aware of who their audience is and can make all of the necessary modifications in their presentations, etc.)</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65629aae5f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65629aae5f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2"/>
              </a:buClr>
              <a:buSzPts val="1100"/>
              <a:buChar char="●"/>
            </a:pPr>
            <a:r>
              <a:rPr lang="en">
                <a:solidFill>
                  <a:schemeClr val="dk2"/>
                </a:solidFill>
              </a:rPr>
              <a:t>Past Criminal Records may prevent a parent from being on campus and interacting with other children in a school environment. Perhaps opening up the possibility of having an off campus meeting and a chance for the student to show their parent what they’ve been doing in class. This could be done with a kit to take home, or could be a pre-recorded video, or video conference.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6f97ed3fa0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6f97ed3fa0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65629aae5f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65629aae5f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2"/>
              </a:buClr>
              <a:buSzPts val="1100"/>
              <a:buChar char="●"/>
            </a:pPr>
            <a:r>
              <a:rPr lang="en">
                <a:solidFill>
                  <a:schemeClr val="dk2"/>
                </a:solidFill>
              </a:rPr>
              <a:t>Socioeconomic concerns - parents may be unable to make it as they are working multiple jobs. If a parent, guardian, relative, or friend can make it, then great! If not, ensure that the child’s guardian knows that doors of communication are always open. Depending on your level of comfort, you could have a skype interview and have the child share what they have prepared with their guardian, and if their guardian has any questions for you, you can answer then. Another option is for you to carve out some extra time in a day to have a private SLPC held in the classroom at a time that works for everyone involved.</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6f99e21dd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6f99e21dd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some adaptations to help mitigate some of the disadvantages with SLCs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65629aae5f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65629aae5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65629aae5f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65629aae5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65629aae5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65629aae5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22222"/>
                </a:solidFill>
                <a:highlight>
                  <a:srgbClr val="FFFFFF"/>
                </a:highlight>
              </a:rPr>
              <a:t>The Ministry of Education does allow schools to have 4 early closures in the year. Many schools offer two afternoons, back to back, in the Fall and again in the Spring, closing school at 1:00 to facilitate interviews so please mention that option.</a:t>
            </a:r>
            <a:endParaRPr>
              <a:solidFill>
                <a:srgbClr val="222222"/>
              </a:solidFill>
              <a:highlight>
                <a:srgbClr val="FFFFFF"/>
              </a:highlight>
            </a:endParaRPr>
          </a:p>
          <a:p>
            <a:pPr indent="0" lvl="0" marL="0" rtl="0" algn="l">
              <a:spcBef>
                <a:spcPts val="0"/>
              </a:spcBef>
              <a:spcAft>
                <a:spcPts val="0"/>
              </a:spcAft>
              <a:buNone/>
            </a:pPr>
            <a:r>
              <a:t/>
            </a:r>
            <a:endParaRPr>
              <a:solidFill>
                <a:srgbClr val="222222"/>
              </a:solidFill>
              <a:highlight>
                <a:srgbClr val="FFFFFF"/>
              </a:highlight>
            </a:endParaRPr>
          </a:p>
          <a:p>
            <a:pPr indent="0" lvl="0" marL="0" rtl="0" algn="l">
              <a:spcBef>
                <a:spcPts val="0"/>
              </a:spcBef>
              <a:spcAft>
                <a:spcPts val="0"/>
              </a:spcAft>
              <a:buNone/>
            </a:pPr>
            <a:r>
              <a:rPr lang="en">
                <a:solidFill>
                  <a:srgbClr val="222222"/>
                </a:solidFill>
                <a:highlight>
                  <a:srgbClr val="FFFFFF"/>
                </a:highlight>
              </a:rPr>
              <a:t>If SLC are offered at different times this helps families with several children in the same school. Child care, under supervision of the Principal, if willing, can be offered. We used to ask for high school students,  with child care certification,  to volunteer. We usually made a donation to their school as a thank you. This allowed parents to focus on the child and know younger siblings were cared for in the child care area ( again supervised by Principal) . This ensured almost 100% turn out so child minding was appreciated by the families. Students also made invitations inviting families to the SLC- a personal touch helps. </a:t>
            </a:r>
            <a:endParaRPr>
              <a:solidFill>
                <a:srgbClr val="222222"/>
              </a:solidFill>
              <a:highlight>
                <a:srgbClr val="FFFFFF"/>
              </a:highlight>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65629aae5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65629aae5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65629aae5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65629aae5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78e2573169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78e2573169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78e2573169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78e2573169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78e2573169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78e2573169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6f97ed3fa0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6f97ed3fa0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2"/>
              </a:buClr>
              <a:buSzPts val="2000"/>
              <a:buFont typeface="Arial"/>
              <a:buChar char="●"/>
            </a:pPr>
            <a:r>
              <a:rPr lang="en" sz="2000">
                <a:solidFill>
                  <a:schemeClr val="dk2"/>
                </a:solidFill>
              </a:rPr>
              <a:t>Opportunity for students voices to be heard.</a:t>
            </a:r>
            <a:endParaRPr sz="2000">
              <a:solidFill>
                <a:schemeClr val="dk2"/>
              </a:solidFill>
            </a:endParaRPr>
          </a:p>
          <a:p>
            <a:pPr indent="-355600" lvl="0" marL="457200" rtl="0" algn="l">
              <a:lnSpc>
                <a:spcPct val="115000"/>
              </a:lnSpc>
              <a:spcBef>
                <a:spcPts val="0"/>
              </a:spcBef>
              <a:spcAft>
                <a:spcPts val="0"/>
              </a:spcAft>
              <a:buClr>
                <a:schemeClr val="dk2"/>
              </a:buClr>
              <a:buSzPts val="2000"/>
              <a:buFont typeface="Playfair Display"/>
              <a:buChar char="●"/>
            </a:pPr>
            <a:r>
              <a:rPr lang="en" sz="2000">
                <a:solidFill>
                  <a:schemeClr val="dk2"/>
                </a:solidFill>
              </a:rPr>
              <a:t>Teacher gets to see what family expectations, interests, and relationships are. </a:t>
            </a:r>
            <a:endParaRPr sz="2000">
              <a:solidFill>
                <a:schemeClr val="dk2"/>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78e257316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78e257316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78e2573169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78e257316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78e2573169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78e2573169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78e2573169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78e2573169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6f99e21dd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6f99e21dd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6f97ed3fa0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6f97ed3fa0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708b69fec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708b69fec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658e2e1f7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658e2e1f7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78e302244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78e302244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78e302244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78e302244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6f97ed3fa0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6f97ed3fa0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6fa44425e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6fa44425e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6fa44425e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6fa44425e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65629aae5f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65629aae5f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65629aae5f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65629aae5f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65629aae5f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65629aae5f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65629aae5f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65629aae5f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65629aae5f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65629aae5f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65629aae5f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65629aae5f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65629aae5f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65629aae5f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65629aae5f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65629aae5f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6f97ed3fa0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6f97ed3fa0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6f99e21dd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6f99e21dd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65629aae5f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65629aae5f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65629aae5f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65629aae5f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7568ddc77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7568ddc77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6fa44425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6fa44425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658e2e1f76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658e2e1f76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658e2e1f76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658e2e1f76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78e257316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78e25731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78e257316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8e257316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78e257316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78e257316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1600"/>
              </a:spcBef>
              <a:spcAft>
                <a:spcPts val="0"/>
              </a:spcAft>
              <a:buSzPts val="1400"/>
              <a:buChar char="○"/>
              <a:defRPr>
                <a:highlight>
                  <a:schemeClr val="dk1"/>
                </a:highlight>
              </a:defRPr>
            </a:lvl2pPr>
            <a:lvl3pPr indent="-317500" lvl="2" marL="1371600" algn="ctr">
              <a:spcBef>
                <a:spcPts val="1600"/>
              </a:spcBef>
              <a:spcAft>
                <a:spcPts val="0"/>
              </a:spcAft>
              <a:buSzPts val="1400"/>
              <a:buChar char="■"/>
              <a:defRPr>
                <a:highlight>
                  <a:schemeClr val="dk1"/>
                </a:highlight>
              </a:defRPr>
            </a:lvl3pPr>
            <a:lvl4pPr indent="-317500" lvl="3" marL="1828800" algn="ctr">
              <a:spcBef>
                <a:spcPts val="1600"/>
              </a:spcBef>
              <a:spcAft>
                <a:spcPts val="0"/>
              </a:spcAft>
              <a:buSzPts val="1400"/>
              <a:buChar char="●"/>
              <a:defRPr>
                <a:highlight>
                  <a:schemeClr val="dk1"/>
                </a:highlight>
              </a:defRPr>
            </a:lvl4pPr>
            <a:lvl5pPr indent="-317500" lvl="4" marL="2286000" algn="ctr">
              <a:spcBef>
                <a:spcPts val="1600"/>
              </a:spcBef>
              <a:spcAft>
                <a:spcPts val="0"/>
              </a:spcAft>
              <a:buSzPts val="1400"/>
              <a:buChar char="○"/>
              <a:defRPr>
                <a:highlight>
                  <a:schemeClr val="dk1"/>
                </a:highlight>
              </a:defRPr>
            </a:lvl5pPr>
            <a:lvl6pPr indent="-317500" lvl="5" marL="2743200" algn="ctr">
              <a:spcBef>
                <a:spcPts val="1600"/>
              </a:spcBef>
              <a:spcAft>
                <a:spcPts val="0"/>
              </a:spcAft>
              <a:buSzPts val="1400"/>
              <a:buChar char="■"/>
              <a:defRPr>
                <a:highlight>
                  <a:schemeClr val="dk1"/>
                </a:highlight>
              </a:defRPr>
            </a:lvl6pPr>
            <a:lvl7pPr indent="-317500" lvl="6" marL="3200400" algn="ctr">
              <a:spcBef>
                <a:spcPts val="1600"/>
              </a:spcBef>
              <a:spcAft>
                <a:spcPts val="0"/>
              </a:spcAft>
              <a:buSzPts val="1400"/>
              <a:buChar char="●"/>
              <a:defRPr>
                <a:highlight>
                  <a:schemeClr val="dk1"/>
                </a:highlight>
              </a:defRPr>
            </a:lvl7pPr>
            <a:lvl8pPr indent="-317500" lvl="7" marL="3657600" algn="ctr">
              <a:spcBef>
                <a:spcPts val="1600"/>
              </a:spcBef>
              <a:spcAft>
                <a:spcPts val="0"/>
              </a:spcAft>
              <a:buSzPts val="1400"/>
              <a:buChar char="○"/>
              <a:defRPr>
                <a:highlight>
                  <a:schemeClr val="dk1"/>
                </a:highlight>
              </a:defRPr>
            </a:lvl8pPr>
            <a:lvl9pPr indent="-317500" lvl="8" marL="4114800" algn="ctr">
              <a:spcBef>
                <a:spcPts val="1600"/>
              </a:spcBef>
              <a:spcAft>
                <a:spcPts val="160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www.youtube.com/watch?v=L_WBSInDc2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15.png"/><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5.png"/><Relationship Id="rId4" Type="http://schemas.openxmlformats.org/officeDocument/2006/relationships/image" Target="../media/image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9.png"/><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12.png"/><Relationship Id="rId4" Type="http://schemas.openxmlformats.org/officeDocument/2006/relationships/hyperlink" Target="https://www.edutopia.org/blog/student-led-conferences-resources-ashley-croni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7.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7.jpg"/><Relationship Id="rId4" Type="http://schemas.openxmlformats.org/officeDocument/2006/relationships/image" Target="../media/image8.gi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image" Target="../media/image6.gi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1.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hyperlink" Target="https://www-jstor-org.ezproxy.library.uvic.ca/stable/20202131?pq-origsite=summon&amp;seq=1#metadata_info_tab_contents" TargetMode="External"/><Relationship Id="rId4" Type="http://schemas.openxmlformats.org/officeDocument/2006/relationships/hyperlink" Target="https://www.educationworld.com/a_admin/admin/admin112.shtml" TargetMode="External"/><Relationship Id="rId5" Type="http://schemas.openxmlformats.org/officeDocument/2006/relationships/hyperlink" Target="http://lrt.ednet.ns.ca/PD/math8support_11/comm_box_files/05_parent_teacher_student_meetings_pink/04_related_articles/02_letting_students_lead_parent_conf.pdf" TargetMode="External"/><Relationship Id="rId6" Type="http://schemas.openxmlformats.org/officeDocument/2006/relationships/hyperlink" Target="https://go-gale-com.ezproxy.library.uvic.ca/ps/i.do?p=CPI&amp;u=uvictoria&amp;id=GALE%7CA478975767&amp;v=2.1&amp;it=r&amp;sid=summon" TargetMode="External"/><Relationship Id="rId7" Type="http://schemas.openxmlformats.org/officeDocument/2006/relationships/hyperlink" Target="https://www.edutopia.org/blog/student-led-conferences-resources-ashley-croni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A6BD"/>
        </a:solidFill>
      </p:bgPr>
    </p:bg>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Student Led Conferences</a:t>
            </a:r>
            <a:endParaRPr/>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a:t>
            </a:r>
            <a:r>
              <a:rPr lang="en"/>
              <a:t>nne</a:t>
            </a:r>
            <a:r>
              <a:rPr lang="en"/>
              <a:t>, eliza,</a:t>
            </a:r>
            <a:r>
              <a:rPr lang="en"/>
              <a:t> jamie, and</a:t>
            </a:r>
            <a:r>
              <a:rPr lang="en"/>
              <a:t> keiro</a:t>
            </a:r>
            <a:endParaRPr/>
          </a:p>
        </p:txBody>
      </p:sp>
      <p:sp>
        <p:nvSpPr>
          <p:cNvPr id="60" name="Google Shape;60;p13"/>
          <p:cNvSpPr/>
          <p:nvPr/>
        </p:nvSpPr>
        <p:spPr>
          <a:xfrm>
            <a:off x="5137950" y="909175"/>
            <a:ext cx="3661800" cy="4947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txBox="1"/>
          <p:nvPr/>
        </p:nvSpPr>
        <p:spPr>
          <a:xfrm>
            <a:off x="5023650" y="909175"/>
            <a:ext cx="3776100" cy="33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lt1"/>
                </a:solidFill>
                <a:latin typeface="Montserrat"/>
                <a:ea typeface="Montserrat"/>
                <a:cs typeface="Montserrat"/>
                <a:sym typeface="Montserrat"/>
              </a:rPr>
              <a:t>     ed-d 407 fall 19</a:t>
            </a:r>
            <a:endParaRPr b="1" sz="3000">
              <a:solidFill>
                <a:schemeClr val="l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A6BD"/>
        </a:solidFill>
      </p:bgPr>
    </p:bg>
    <p:spTree>
      <p:nvGrpSpPr>
        <p:cNvPr id="127" name="Shape 127"/>
        <p:cNvGrpSpPr/>
        <p:nvPr/>
      </p:nvGrpSpPr>
      <p:grpSpPr>
        <a:xfrm>
          <a:off x="0" y="0"/>
          <a:ext cx="0" cy="0"/>
          <a:chOff x="0" y="0"/>
          <a:chExt cx="0" cy="0"/>
        </a:xfrm>
      </p:grpSpPr>
      <p:sp>
        <p:nvSpPr>
          <p:cNvPr id="128" name="Google Shape;128;p22"/>
          <p:cNvSpPr txBox="1"/>
          <p:nvPr>
            <p:ph type="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Links to Research</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113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D5A6BD"/>
                </a:highlight>
              </a:rPr>
              <a:t>Links to Research</a:t>
            </a:r>
            <a:endParaRPr>
              <a:highlight>
                <a:srgbClr val="D5A6BD"/>
              </a:highlight>
            </a:endParaRPr>
          </a:p>
        </p:txBody>
      </p:sp>
      <p:sp>
        <p:nvSpPr>
          <p:cNvPr id="134" name="Google Shape;134;p23"/>
          <p:cNvSpPr txBox="1"/>
          <p:nvPr>
            <p:ph idx="1" type="body"/>
          </p:nvPr>
        </p:nvSpPr>
        <p:spPr>
          <a:xfrm>
            <a:off x="311700" y="749825"/>
            <a:ext cx="8520600" cy="424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Arial"/>
                <a:ea typeface="Arial"/>
                <a:cs typeface="Arial"/>
                <a:sym typeface="Arial"/>
              </a:rPr>
              <a:t>Students:</a:t>
            </a:r>
            <a:endParaRPr sz="2200">
              <a:latin typeface="Arial"/>
              <a:ea typeface="Arial"/>
              <a:cs typeface="Arial"/>
              <a:sym typeface="Arial"/>
            </a:endParaRPr>
          </a:p>
        </p:txBody>
      </p:sp>
      <p:pic>
        <p:nvPicPr>
          <p:cNvPr id="135" name="Google Shape;135;p23"/>
          <p:cNvPicPr preferRelativeResize="0"/>
          <p:nvPr/>
        </p:nvPicPr>
        <p:blipFill>
          <a:blip r:embed="rId3">
            <a:alphaModFix/>
          </a:blip>
          <a:stretch>
            <a:fillRect/>
          </a:stretch>
        </p:blipFill>
        <p:spPr>
          <a:xfrm flipH="1">
            <a:off x="6355825" y="2952750"/>
            <a:ext cx="2774418" cy="21907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311700" y="113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D5A6BD"/>
                </a:highlight>
              </a:rPr>
              <a:t>Links to Research</a:t>
            </a:r>
            <a:endParaRPr>
              <a:highlight>
                <a:srgbClr val="D5A6BD"/>
              </a:highlight>
            </a:endParaRPr>
          </a:p>
        </p:txBody>
      </p:sp>
      <p:sp>
        <p:nvSpPr>
          <p:cNvPr id="141" name="Google Shape;141;p24"/>
          <p:cNvSpPr txBox="1"/>
          <p:nvPr>
            <p:ph idx="1" type="body"/>
          </p:nvPr>
        </p:nvSpPr>
        <p:spPr>
          <a:xfrm>
            <a:off x="311700" y="749825"/>
            <a:ext cx="8520600" cy="424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Arial"/>
                <a:ea typeface="Arial"/>
                <a:cs typeface="Arial"/>
                <a:sym typeface="Arial"/>
              </a:rPr>
              <a:t>Students:</a:t>
            </a:r>
            <a:endParaRPr sz="2400">
              <a:latin typeface="Arial"/>
              <a:ea typeface="Arial"/>
              <a:cs typeface="Arial"/>
              <a:sym typeface="Arial"/>
            </a:endParaRPr>
          </a:p>
          <a:p>
            <a:pPr indent="-368300" lvl="0" marL="457200" rtl="0" algn="l">
              <a:spcBef>
                <a:spcPts val="0"/>
              </a:spcBef>
              <a:spcAft>
                <a:spcPts val="0"/>
              </a:spcAft>
              <a:buSzPts val="2200"/>
              <a:buFont typeface="Arial"/>
              <a:buChar char="●"/>
            </a:pPr>
            <a:r>
              <a:rPr lang="en" sz="2200">
                <a:latin typeface="Arial"/>
                <a:ea typeface="Arial"/>
                <a:cs typeface="Arial"/>
                <a:sym typeface="Arial"/>
              </a:rPr>
              <a:t>Become accountable for their own learning</a:t>
            </a:r>
            <a:endParaRPr sz="2200">
              <a:latin typeface="Arial"/>
              <a:ea typeface="Arial"/>
              <a:cs typeface="Arial"/>
              <a:sym typeface="Arial"/>
            </a:endParaRPr>
          </a:p>
        </p:txBody>
      </p:sp>
      <p:pic>
        <p:nvPicPr>
          <p:cNvPr id="142" name="Google Shape;142;p24"/>
          <p:cNvPicPr preferRelativeResize="0"/>
          <p:nvPr/>
        </p:nvPicPr>
        <p:blipFill>
          <a:blip r:embed="rId3">
            <a:alphaModFix/>
          </a:blip>
          <a:stretch>
            <a:fillRect/>
          </a:stretch>
        </p:blipFill>
        <p:spPr>
          <a:xfrm flipH="1">
            <a:off x="6355825" y="2952750"/>
            <a:ext cx="2774418" cy="21907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311700" y="113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D5A6BD"/>
                </a:highlight>
              </a:rPr>
              <a:t>Links to Research</a:t>
            </a:r>
            <a:endParaRPr>
              <a:highlight>
                <a:srgbClr val="D5A6BD"/>
              </a:highlight>
            </a:endParaRPr>
          </a:p>
        </p:txBody>
      </p:sp>
      <p:sp>
        <p:nvSpPr>
          <p:cNvPr id="148" name="Google Shape;148;p25"/>
          <p:cNvSpPr txBox="1"/>
          <p:nvPr>
            <p:ph idx="1" type="body"/>
          </p:nvPr>
        </p:nvSpPr>
        <p:spPr>
          <a:xfrm>
            <a:off x="311700" y="749825"/>
            <a:ext cx="8520600" cy="424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Arial"/>
                <a:ea typeface="Arial"/>
                <a:cs typeface="Arial"/>
                <a:sym typeface="Arial"/>
              </a:rPr>
              <a:t>Students:</a:t>
            </a:r>
            <a:endParaRPr sz="2400">
              <a:latin typeface="Arial"/>
              <a:ea typeface="Arial"/>
              <a:cs typeface="Arial"/>
              <a:sym typeface="Arial"/>
            </a:endParaRPr>
          </a:p>
          <a:p>
            <a:pPr indent="-368300" lvl="0" marL="457200" rtl="0" algn="l">
              <a:spcBef>
                <a:spcPts val="0"/>
              </a:spcBef>
              <a:spcAft>
                <a:spcPts val="0"/>
              </a:spcAft>
              <a:buSzPts val="2200"/>
              <a:buFont typeface="Arial"/>
              <a:buChar char="●"/>
            </a:pPr>
            <a:r>
              <a:rPr lang="en" sz="2200">
                <a:latin typeface="Arial"/>
                <a:ea typeface="Arial"/>
                <a:cs typeface="Arial"/>
                <a:sym typeface="Arial"/>
              </a:rPr>
              <a:t>Become accountable for their own learning</a:t>
            </a:r>
            <a:endParaRPr sz="2200">
              <a:latin typeface="Arial"/>
              <a:ea typeface="Arial"/>
              <a:cs typeface="Arial"/>
              <a:sym typeface="Arial"/>
            </a:endParaRPr>
          </a:p>
          <a:p>
            <a:pPr indent="0" lvl="0" marL="457200" rtl="0" algn="l">
              <a:spcBef>
                <a:spcPts val="0"/>
              </a:spcBef>
              <a:spcAft>
                <a:spcPts val="0"/>
              </a:spcAft>
              <a:buNone/>
            </a:pPr>
            <a:r>
              <a:t/>
            </a:r>
            <a:endParaRPr sz="2200">
              <a:latin typeface="Arial"/>
              <a:ea typeface="Arial"/>
              <a:cs typeface="Arial"/>
              <a:sym typeface="Arial"/>
            </a:endParaRPr>
          </a:p>
          <a:p>
            <a:pPr indent="-368300" lvl="0" marL="457200" rtl="0" algn="l">
              <a:spcBef>
                <a:spcPts val="0"/>
              </a:spcBef>
              <a:spcAft>
                <a:spcPts val="0"/>
              </a:spcAft>
              <a:buSzPts val="2200"/>
              <a:buFont typeface="Arial"/>
              <a:buChar char="●"/>
            </a:pPr>
            <a:r>
              <a:rPr lang="en" sz="2200">
                <a:latin typeface="Arial"/>
                <a:ea typeface="Arial"/>
                <a:cs typeface="Arial"/>
                <a:sym typeface="Arial"/>
              </a:rPr>
              <a:t>Become aware of what their strengths are, and what areas they need more work in</a:t>
            </a:r>
            <a:endParaRPr sz="2200">
              <a:latin typeface="Arial"/>
              <a:ea typeface="Arial"/>
              <a:cs typeface="Arial"/>
              <a:sym typeface="Arial"/>
            </a:endParaRPr>
          </a:p>
        </p:txBody>
      </p:sp>
      <p:pic>
        <p:nvPicPr>
          <p:cNvPr id="149" name="Google Shape;149;p25"/>
          <p:cNvPicPr preferRelativeResize="0"/>
          <p:nvPr/>
        </p:nvPicPr>
        <p:blipFill>
          <a:blip r:embed="rId3">
            <a:alphaModFix/>
          </a:blip>
          <a:stretch>
            <a:fillRect/>
          </a:stretch>
        </p:blipFill>
        <p:spPr>
          <a:xfrm flipH="1">
            <a:off x="6355825" y="2952750"/>
            <a:ext cx="2774418" cy="21907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6"/>
          <p:cNvPicPr preferRelativeResize="0"/>
          <p:nvPr/>
        </p:nvPicPr>
        <p:blipFill>
          <a:blip r:embed="rId3">
            <a:alphaModFix/>
          </a:blip>
          <a:stretch>
            <a:fillRect/>
          </a:stretch>
        </p:blipFill>
        <p:spPr>
          <a:xfrm flipH="1">
            <a:off x="6355825" y="2952750"/>
            <a:ext cx="2774418" cy="2190751"/>
          </a:xfrm>
          <a:prstGeom prst="rect">
            <a:avLst/>
          </a:prstGeom>
          <a:noFill/>
          <a:ln>
            <a:noFill/>
          </a:ln>
        </p:spPr>
      </p:pic>
      <p:sp>
        <p:nvSpPr>
          <p:cNvPr id="155" name="Google Shape;155;p26"/>
          <p:cNvSpPr txBox="1"/>
          <p:nvPr>
            <p:ph type="title"/>
          </p:nvPr>
        </p:nvSpPr>
        <p:spPr>
          <a:xfrm>
            <a:off x="311700" y="113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D5A6BD"/>
                </a:highlight>
              </a:rPr>
              <a:t>Links to Research</a:t>
            </a:r>
            <a:endParaRPr>
              <a:highlight>
                <a:srgbClr val="D5A6BD"/>
              </a:highlight>
            </a:endParaRPr>
          </a:p>
        </p:txBody>
      </p:sp>
      <p:sp>
        <p:nvSpPr>
          <p:cNvPr id="156" name="Google Shape;156;p26"/>
          <p:cNvSpPr txBox="1"/>
          <p:nvPr>
            <p:ph idx="1" type="body"/>
          </p:nvPr>
        </p:nvSpPr>
        <p:spPr>
          <a:xfrm>
            <a:off x="311700" y="749825"/>
            <a:ext cx="8520600" cy="424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Arial"/>
                <a:ea typeface="Arial"/>
                <a:cs typeface="Arial"/>
                <a:sym typeface="Arial"/>
              </a:rPr>
              <a:t>Students:</a:t>
            </a:r>
            <a:endParaRPr sz="2400">
              <a:latin typeface="Arial"/>
              <a:ea typeface="Arial"/>
              <a:cs typeface="Arial"/>
              <a:sym typeface="Arial"/>
            </a:endParaRPr>
          </a:p>
          <a:p>
            <a:pPr indent="-368300" lvl="0" marL="457200" rtl="0" algn="l">
              <a:spcBef>
                <a:spcPts val="0"/>
              </a:spcBef>
              <a:spcAft>
                <a:spcPts val="0"/>
              </a:spcAft>
              <a:buSzPts val="2200"/>
              <a:buFont typeface="Arial"/>
              <a:buChar char="●"/>
            </a:pPr>
            <a:r>
              <a:rPr lang="en" sz="2200">
                <a:latin typeface="Arial"/>
                <a:ea typeface="Arial"/>
                <a:cs typeface="Arial"/>
                <a:sym typeface="Arial"/>
              </a:rPr>
              <a:t>Become accountable for their own learning</a:t>
            </a:r>
            <a:endParaRPr sz="2200">
              <a:latin typeface="Arial"/>
              <a:ea typeface="Arial"/>
              <a:cs typeface="Arial"/>
              <a:sym typeface="Arial"/>
            </a:endParaRPr>
          </a:p>
          <a:p>
            <a:pPr indent="0" lvl="0" marL="457200" rtl="0" algn="l">
              <a:spcBef>
                <a:spcPts val="0"/>
              </a:spcBef>
              <a:spcAft>
                <a:spcPts val="0"/>
              </a:spcAft>
              <a:buNone/>
            </a:pPr>
            <a:r>
              <a:t/>
            </a:r>
            <a:endParaRPr sz="2200">
              <a:latin typeface="Arial"/>
              <a:ea typeface="Arial"/>
              <a:cs typeface="Arial"/>
              <a:sym typeface="Arial"/>
            </a:endParaRPr>
          </a:p>
          <a:p>
            <a:pPr indent="-368300" lvl="0" marL="457200" rtl="0" algn="l">
              <a:spcBef>
                <a:spcPts val="0"/>
              </a:spcBef>
              <a:spcAft>
                <a:spcPts val="0"/>
              </a:spcAft>
              <a:buSzPts val="2200"/>
              <a:buFont typeface="Arial"/>
              <a:buChar char="●"/>
            </a:pPr>
            <a:r>
              <a:rPr lang="en" sz="2200">
                <a:latin typeface="Arial"/>
                <a:ea typeface="Arial"/>
                <a:cs typeface="Arial"/>
                <a:sym typeface="Arial"/>
              </a:rPr>
              <a:t>Become aware of what their strengths are, and what areas they need more work in</a:t>
            </a:r>
            <a:endParaRPr sz="2200">
              <a:latin typeface="Arial"/>
              <a:ea typeface="Arial"/>
              <a:cs typeface="Arial"/>
              <a:sym typeface="Arial"/>
            </a:endParaRPr>
          </a:p>
          <a:p>
            <a:pPr indent="0" lvl="0" marL="457200" rtl="0" algn="l">
              <a:spcBef>
                <a:spcPts val="0"/>
              </a:spcBef>
              <a:spcAft>
                <a:spcPts val="0"/>
              </a:spcAft>
              <a:buNone/>
            </a:pPr>
            <a:r>
              <a:t/>
            </a:r>
            <a:endParaRPr sz="2200">
              <a:latin typeface="Arial"/>
              <a:ea typeface="Arial"/>
              <a:cs typeface="Arial"/>
              <a:sym typeface="Arial"/>
            </a:endParaRPr>
          </a:p>
          <a:p>
            <a:pPr indent="-368300" lvl="0" marL="457200" rtl="0" algn="l">
              <a:spcBef>
                <a:spcPts val="0"/>
              </a:spcBef>
              <a:spcAft>
                <a:spcPts val="0"/>
              </a:spcAft>
              <a:buSzPts val="2200"/>
              <a:buFont typeface="Arial"/>
              <a:buChar char="●"/>
            </a:pPr>
            <a:r>
              <a:rPr lang="en" sz="2200">
                <a:latin typeface="Arial"/>
                <a:ea typeface="Arial"/>
                <a:cs typeface="Arial"/>
                <a:sym typeface="Arial"/>
              </a:rPr>
              <a:t>Learn valuable communication skills</a:t>
            </a:r>
            <a:endParaRPr sz="22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7"/>
          <p:cNvPicPr preferRelativeResize="0"/>
          <p:nvPr/>
        </p:nvPicPr>
        <p:blipFill>
          <a:blip r:embed="rId3">
            <a:alphaModFix/>
          </a:blip>
          <a:stretch>
            <a:fillRect/>
          </a:stretch>
        </p:blipFill>
        <p:spPr>
          <a:xfrm flipH="1">
            <a:off x="6355825" y="2952750"/>
            <a:ext cx="2774418" cy="2190751"/>
          </a:xfrm>
          <a:prstGeom prst="rect">
            <a:avLst/>
          </a:prstGeom>
          <a:noFill/>
          <a:ln>
            <a:noFill/>
          </a:ln>
        </p:spPr>
      </p:pic>
      <p:sp>
        <p:nvSpPr>
          <p:cNvPr id="162" name="Google Shape;162;p27"/>
          <p:cNvSpPr txBox="1"/>
          <p:nvPr>
            <p:ph type="title"/>
          </p:nvPr>
        </p:nvSpPr>
        <p:spPr>
          <a:xfrm>
            <a:off x="311700" y="113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D5A6BD"/>
                </a:highlight>
              </a:rPr>
              <a:t>Links to Research</a:t>
            </a:r>
            <a:endParaRPr>
              <a:highlight>
                <a:srgbClr val="D5A6BD"/>
              </a:highlight>
            </a:endParaRPr>
          </a:p>
        </p:txBody>
      </p:sp>
      <p:sp>
        <p:nvSpPr>
          <p:cNvPr id="163" name="Google Shape;163;p27"/>
          <p:cNvSpPr txBox="1"/>
          <p:nvPr>
            <p:ph idx="1" type="body"/>
          </p:nvPr>
        </p:nvSpPr>
        <p:spPr>
          <a:xfrm>
            <a:off x="70950" y="749825"/>
            <a:ext cx="8761200" cy="439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Arial"/>
                <a:ea typeface="Arial"/>
                <a:cs typeface="Arial"/>
                <a:sym typeface="Arial"/>
              </a:rPr>
              <a:t>Students:</a:t>
            </a:r>
            <a:endParaRPr sz="2400">
              <a:latin typeface="Arial"/>
              <a:ea typeface="Arial"/>
              <a:cs typeface="Arial"/>
              <a:sym typeface="Arial"/>
            </a:endParaRPr>
          </a:p>
          <a:p>
            <a:pPr indent="-368300" lvl="0" marL="457200" rtl="0" algn="l">
              <a:spcBef>
                <a:spcPts val="0"/>
              </a:spcBef>
              <a:spcAft>
                <a:spcPts val="0"/>
              </a:spcAft>
              <a:buSzPts val="2200"/>
              <a:buFont typeface="Arial"/>
              <a:buChar char="●"/>
            </a:pPr>
            <a:r>
              <a:rPr lang="en" sz="2200">
                <a:latin typeface="Arial"/>
                <a:ea typeface="Arial"/>
                <a:cs typeface="Arial"/>
                <a:sym typeface="Arial"/>
              </a:rPr>
              <a:t>Become accountable for their own learning</a:t>
            </a:r>
            <a:endParaRPr sz="2200">
              <a:latin typeface="Arial"/>
              <a:ea typeface="Arial"/>
              <a:cs typeface="Arial"/>
              <a:sym typeface="Arial"/>
            </a:endParaRPr>
          </a:p>
          <a:p>
            <a:pPr indent="0" lvl="0" marL="457200" rtl="0" algn="l">
              <a:spcBef>
                <a:spcPts val="0"/>
              </a:spcBef>
              <a:spcAft>
                <a:spcPts val="0"/>
              </a:spcAft>
              <a:buNone/>
            </a:pPr>
            <a:r>
              <a:t/>
            </a:r>
            <a:endParaRPr sz="2200">
              <a:latin typeface="Arial"/>
              <a:ea typeface="Arial"/>
              <a:cs typeface="Arial"/>
              <a:sym typeface="Arial"/>
            </a:endParaRPr>
          </a:p>
          <a:p>
            <a:pPr indent="-368300" lvl="0" marL="457200" rtl="0" algn="l">
              <a:spcBef>
                <a:spcPts val="0"/>
              </a:spcBef>
              <a:spcAft>
                <a:spcPts val="0"/>
              </a:spcAft>
              <a:buSzPts val="2200"/>
              <a:buFont typeface="Arial"/>
              <a:buChar char="●"/>
            </a:pPr>
            <a:r>
              <a:rPr lang="en" sz="2200">
                <a:latin typeface="Arial"/>
                <a:ea typeface="Arial"/>
                <a:cs typeface="Arial"/>
                <a:sym typeface="Arial"/>
              </a:rPr>
              <a:t>Become aware of what their strengths are, and what areas they need more work in</a:t>
            </a:r>
            <a:endParaRPr sz="2200">
              <a:latin typeface="Arial"/>
              <a:ea typeface="Arial"/>
              <a:cs typeface="Arial"/>
              <a:sym typeface="Arial"/>
            </a:endParaRPr>
          </a:p>
          <a:p>
            <a:pPr indent="0" lvl="0" marL="457200" rtl="0" algn="l">
              <a:spcBef>
                <a:spcPts val="0"/>
              </a:spcBef>
              <a:spcAft>
                <a:spcPts val="0"/>
              </a:spcAft>
              <a:buNone/>
            </a:pPr>
            <a:r>
              <a:t/>
            </a:r>
            <a:endParaRPr sz="2200">
              <a:latin typeface="Arial"/>
              <a:ea typeface="Arial"/>
              <a:cs typeface="Arial"/>
              <a:sym typeface="Arial"/>
            </a:endParaRPr>
          </a:p>
          <a:p>
            <a:pPr indent="-368300" lvl="0" marL="457200" rtl="0" algn="l">
              <a:spcBef>
                <a:spcPts val="0"/>
              </a:spcBef>
              <a:spcAft>
                <a:spcPts val="0"/>
              </a:spcAft>
              <a:buSzPts val="2200"/>
              <a:buFont typeface="Arial"/>
              <a:buChar char="●"/>
            </a:pPr>
            <a:r>
              <a:rPr lang="en" sz="2200">
                <a:latin typeface="Arial"/>
                <a:ea typeface="Arial"/>
                <a:cs typeface="Arial"/>
                <a:sym typeface="Arial"/>
              </a:rPr>
              <a:t>Learn valuable communication skills</a:t>
            </a:r>
            <a:endParaRPr sz="2200">
              <a:latin typeface="Arial"/>
              <a:ea typeface="Arial"/>
              <a:cs typeface="Arial"/>
              <a:sym typeface="Arial"/>
            </a:endParaRPr>
          </a:p>
          <a:p>
            <a:pPr indent="0" lvl="0" marL="457200" rtl="0" algn="l">
              <a:spcBef>
                <a:spcPts val="0"/>
              </a:spcBef>
              <a:spcAft>
                <a:spcPts val="0"/>
              </a:spcAft>
              <a:buNone/>
            </a:pPr>
            <a:r>
              <a:t/>
            </a:r>
            <a:endParaRPr sz="2200">
              <a:latin typeface="Arial"/>
              <a:ea typeface="Arial"/>
              <a:cs typeface="Arial"/>
              <a:sym typeface="Arial"/>
            </a:endParaRPr>
          </a:p>
          <a:p>
            <a:pPr indent="-368300" lvl="0" marL="457200" rtl="0" algn="l">
              <a:spcBef>
                <a:spcPts val="0"/>
              </a:spcBef>
              <a:spcAft>
                <a:spcPts val="0"/>
              </a:spcAft>
              <a:buSzPts val="2200"/>
              <a:buFont typeface="Arial"/>
              <a:buChar char="●"/>
            </a:pPr>
            <a:r>
              <a:rPr lang="en" sz="2200">
                <a:latin typeface="Arial"/>
                <a:ea typeface="Arial"/>
                <a:cs typeface="Arial"/>
                <a:sym typeface="Arial"/>
              </a:rPr>
              <a:t>Learn that having </a:t>
            </a:r>
            <a:r>
              <a:rPr lang="en" sz="2200" u="sng">
                <a:latin typeface="Arial"/>
                <a:ea typeface="Arial"/>
                <a:cs typeface="Arial"/>
                <a:sym typeface="Arial"/>
              </a:rPr>
              <a:t>areas that still need </a:t>
            </a:r>
            <a:endParaRPr sz="2200" u="sng">
              <a:latin typeface="Arial"/>
              <a:ea typeface="Arial"/>
              <a:cs typeface="Arial"/>
              <a:sym typeface="Arial"/>
            </a:endParaRPr>
          </a:p>
          <a:p>
            <a:pPr indent="0" lvl="0" marL="457200" rtl="0" algn="l">
              <a:spcBef>
                <a:spcPts val="0"/>
              </a:spcBef>
              <a:spcAft>
                <a:spcPts val="0"/>
              </a:spcAft>
              <a:buNone/>
            </a:pPr>
            <a:r>
              <a:rPr lang="en" sz="2200" u="sng">
                <a:latin typeface="Arial"/>
                <a:ea typeface="Arial"/>
                <a:cs typeface="Arial"/>
                <a:sym typeface="Arial"/>
              </a:rPr>
              <a:t>work</a:t>
            </a:r>
            <a:r>
              <a:rPr lang="en" sz="2200">
                <a:latin typeface="Arial"/>
                <a:ea typeface="Arial"/>
                <a:cs typeface="Arial"/>
                <a:sym typeface="Arial"/>
              </a:rPr>
              <a:t> is </a:t>
            </a:r>
            <a:r>
              <a:rPr i="1" lang="en" sz="2200">
                <a:latin typeface="Arial"/>
                <a:ea typeface="Arial"/>
                <a:cs typeface="Arial"/>
                <a:sym typeface="Arial"/>
              </a:rPr>
              <a:t>part of the learning process</a:t>
            </a:r>
            <a:r>
              <a:rPr lang="en" sz="2200">
                <a:latin typeface="Arial"/>
                <a:ea typeface="Arial"/>
                <a:cs typeface="Arial"/>
                <a:sym typeface="Arial"/>
              </a:rPr>
              <a:t>, </a:t>
            </a:r>
            <a:endParaRPr sz="2200">
              <a:latin typeface="Arial"/>
              <a:ea typeface="Arial"/>
              <a:cs typeface="Arial"/>
              <a:sym typeface="Arial"/>
            </a:endParaRPr>
          </a:p>
          <a:p>
            <a:pPr indent="0" lvl="0" marL="457200" rtl="0" algn="l">
              <a:spcBef>
                <a:spcPts val="0"/>
              </a:spcBef>
              <a:spcAft>
                <a:spcPts val="0"/>
              </a:spcAft>
              <a:buNone/>
            </a:pPr>
            <a:r>
              <a:rPr lang="en" sz="2200">
                <a:latin typeface="Arial"/>
                <a:ea typeface="Arial"/>
                <a:cs typeface="Arial"/>
                <a:sym typeface="Arial"/>
              </a:rPr>
              <a:t>Builds a growth mindset in learners</a:t>
            </a:r>
            <a:endParaRPr sz="22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8"/>
          <p:cNvSpPr txBox="1"/>
          <p:nvPr>
            <p:ph type="title"/>
          </p:nvPr>
        </p:nvSpPr>
        <p:spPr>
          <a:xfrm>
            <a:off x="311700" y="113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D5A6BD"/>
                </a:highlight>
              </a:rPr>
              <a:t>Links to Research</a:t>
            </a:r>
            <a:endParaRPr>
              <a:highlight>
                <a:srgbClr val="D5A6BD"/>
              </a:highlight>
            </a:endParaRPr>
          </a:p>
        </p:txBody>
      </p:sp>
      <p:sp>
        <p:nvSpPr>
          <p:cNvPr id="169" name="Google Shape;169;p28"/>
          <p:cNvSpPr txBox="1"/>
          <p:nvPr>
            <p:ph idx="1" type="body"/>
          </p:nvPr>
        </p:nvSpPr>
        <p:spPr>
          <a:xfrm>
            <a:off x="311700" y="749825"/>
            <a:ext cx="8520600" cy="424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Arial"/>
                <a:ea typeface="Arial"/>
                <a:cs typeface="Arial"/>
                <a:sym typeface="Arial"/>
              </a:rPr>
              <a:t>Parents</a:t>
            </a:r>
            <a:r>
              <a:rPr lang="en" sz="2400">
                <a:latin typeface="Arial"/>
                <a:ea typeface="Arial"/>
                <a:cs typeface="Arial"/>
                <a:sym typeface="Arial"/>
              </a:rPr>
              <a:t>:</a:t>
            </a:r>
            <a:endParaRPr sz="2200">
              <a:latin typeface="Arial"/>
              <a:ea typeface="Arial"/>
              <a:cs typeface="Arial"/>
              <a:sym typeface="Arial"/>
            </a:endParaRPr>
          </a:p>
        </p:txBody>
      </p:sp>
      <p:pic>
        <p:nvPicPr>
          <p:cNvPr id="170" name="Google Shape;170;p28"/>
          <p:cNvPicPr preferRelativeResize="0"/>
          <p:nvPr/>
        </p:nvPicPr>
        <p:blipFill>
          <a:blip r:embed="rId3">
            <a:alphaModFix/>
          </a:blip>
          <a:stretch>
            <a:fillRect/>
          </a:stretch>
        </p:blipFill>
        <p:spPr>
          <a:xfrm flipH="1">
            <a:off x="6355825" y="2952750"/>
            <a:ext cx="2774418" cy="21907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9"/>
          <p:cNvSpPr txBox="1"/>
          <p:nvPr>
            <p:ph type="title"/>
          </p:nvPr>
        </p:nvSpPr>
        <p:spPr>
          <a:xfrm>
            <a:off x="311700" y="113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D5A6BD"/>
                </a:highlight>
              </a:rPr>
              <a:t>Links to Research</a:t>
            </a:r>
            <a:endParaRPr>
              <a:highlight>
                <a:srgbClr val="D5A6BD"/>
              </a:highlight>
            </a:endParaRPr>
          </a:p>
        </p:txBody>
      </p:sp>
      <p:sp>
        <p:nvSpPr>
          <p:cNvPr id="176" name="Google Shape;176;p29"/>
          <p:cNvSpPr txBox="1"/>
          <p:nvPr>
            <p:ph idx="1" type="body"/>
          </p:nvPr>
        </p:nvSpPr>
        <p:spPr>
          <a:xfrm>
            <a:off x="311700" y="749825"/>
            <a:ext cx="8520600" cy="424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Arial"/>
                <a:ea typeface="Arial"/>
                <a:cs typeface="Arial"/>
                <a:sym typeface="Arial"/>
              </a:rPr>
              <a:t>Parents:</a:t>
            </a:r>
            <a:endParaRPr sz="2400">
              <a:latin typeface="Arial"/>
              <a:ea typeface="Arial"/>
              <a:cs typeface="Arial"/>
              <a:sym typeface="Arial"/>
            </a:endParaRPr>
          </a:p>
          <a:p>
            <a:pPr indent="-368300" lvl="0" marL="457200" rtl="0" algn="l">
              <a:spcBef>
                <a:spcPts val="0"/>
              </a:spcBef>
              <a:spcAft>
                <a:spcPts val="0"/>
              </a:spcAft>
              <a:buSzPts val="2200"/>
              <a:buFont typeface="Arial"/>
              <a:buChar char="●"/>
            </a:pPr>
            <a:r>
              <a:rPr lang="en" sz="2200">
                <a:latin typeface="Arial"/>
                <a:ea typeface="Arial"/>
                <a:cs typeface="Arial"/>
                <a:sym typeface="Arial"/>
              </a:rPr>
              <a:t>Enjoy seeing their children take responsibility for their learning</a:t>
            </a:r>
            <a:br>
              <a:rPr lang="en" sz="2200">
                <a:latin typeface="Arial"/>
                <a:ea typeface="Arial"/>
                <a:cs typeface="Arial"/>
                <a:sym typeface="Arial"/>
              </a:rPr>
            </a:br>
            <a:endParaRPr sz="2400">
              <a:latin typeface="Arial"/>
              <a:ea typeface="Arial"/>
              <a:cs typeface="Arial"/>
              <a:sym typeface="Arial"/>
            </a:endParaRPr>
          </a:p>
        </p:txBody>
      </p:sp>
      <p:pic>
        <p:nvPicPr>
          <p:cNvPr id="177" name="Google Shape;177;p29"/>
          <p:cNvPicPr preferRelativeResize="0"/>
          <p:nvPr/>
        </p:nvPicPr>
        <p:blipFill>
          <a:blip r:embed="rId3">
            <a:alphaModFix/>
          </a:blip>
          <a:stretch>
            <a:fillRect/>
          </a:stretch>
        </p:blipFill>
        <p:spPr>
          <a:xfrm flipH="1">
            <a:off x="6355825" y="2952750"/>
            <a:ext cx="2774418" cy="21907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ph type="title"/>
          </p:nvPr>
        </p:nvSpPr>
        <p:spPr>
          <a:xfrm>
            <a:off x="311700" y="113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D5A6BD"/>
                </a:highlight>
              </a:rPr>
              <a:t>Links to Research</a:t>
            </a:r>
            <a:endParaRPr>
              <a:highlight>
                <a:srgbClr val="D5A6BD"/>
              </a:highlight>
            </a:endParaRPr>
          </a:p>
        </p:txBody>
      </p:sp>
      <p:sp>
        <p:nvSpPr>
          <p:cNvPr id="183" name="Google Shape;183;p30"/>
          <p:cNvSpPr txBox="1"/>
          <p:nvPr>
            <p:ph idx="1" type="body"/>
          </p:nvPr>
        </p:nvSpPr>
        <p:spPr>
          <a:xfrm>
            <a:off x="311700" y="749825"/>
            <a:ext cx="8520600" cy="424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Arial"/>
                <a:ea typeface="Arial"/>
                <a:cs typeface="Arial"/>
                <a:sym typeface="Arial"/>
              </a:rPr>
              <a:t>Parents:</a:t>
            </a:r>
            <a:endParaRPr sz="2400">
              <a:latin typeface="Arial"/>
              <a:ea typeface="Arial"/>
              <a:cs typeface="Arial"/>
              <a:sym typeface="Arial"/>
            </a:endParaRPr>
          </a:p>
          <a:p>
            <a:pPr indent="-368300" lvl="0" marL="457200" rtl="0" algn="l">
              <a:spcBef>
                <a:spcPts val="0"/>
              </a:spcBef>
              <a:spcAft>
                <a:spcPts val="0"/>
              </a:spcAft>
              <a:buSzPts val="2200"/>
              <a:buFont typeface="Arial"/>
              <a:buChar char="●"/>
            </a:pPr>
            <a:r>
              <a:rPr lang="en" sz="2200">
                <a:latin typeface="Arial"/>
                <a:ea typeface="Arial"/>
                <a:cs typeface="Arial"/>
                <a:sym typeface="Arial"/>
              </a:rPr>
              <a:t>Enjoy seeing their children take responsibility for their learning</a:t>
            </a:r>
            <a:br>
              <a:rPr lang="en" sz="2200">
                <a:latin typeface="Arial"/>
                <a:ea typeface="Arial"/>
                <a:cs typeface="Arial"/>
                <a:sym typeface="Arial"/>
              </a:rPr>
            </a:br>
            <a:endParaRPr sz="2200">
              <a:latin typeface="Arial"/>
              <a:ea typeface="Arial"/>
              <a:cs typeface="Arial"/>
              <a:sym typeface="Arial"/>
            </a:endParaRPr>
          </a:p>
          <a:p>
            <a:pPr indent="-368300" lvl="0" marL="457200" rtl="0" algn="l">
              <a:spcBef>
                <a:spcPts val="0"/>
              </a:spcBef>
              <a:spcAft>
                <a:spcPts val="0"/>
              </a:spcAft>
              <a:buSzPts val="2200"/>
              <a:buFont typeface="Arial"/>
              <a:buChar char="●"/>
            </a:pPr>
            <a:r>
              <a:rPr lang="en" sz="2200">
                <a:latin typeface="Arial"/>
                <a:ea typeface="Arial"/>
                <a:cs typeface="Arial"/>
                <a:sym typeface="Arial"/>
              </a:rPr>
              <a:t>Get a chance to hear from their child and can focus on their child’s unique abilities</a:t>
            </a:r>
            <a:endParaRPr sz="2200">
              <a:latin typeface="Arial"/>
              <a:ea typeface="Arial"/>
              <a:cs typeface="Arial"/>
              <a:sym typeface="Arial"/>
            </a:endParaRPr>
          </a:p>
        </p:txBody>
      </p:sp>
      <p:pic>
        <p:nvPicPr>
          <p:cNvPr id="184" name="Google Shape;184;p30"/>
          <p:cNvPicPr preferRelativeResize="0"/>
          <p:nvPr/>
        </p:nvPicPr>
        <p:blipFill>
          <a:blip r:embed="rId3">
            <a:alphaModFix/>
          </a:blip>
          <a:stretch>
            <a:fillRect/>
          </a:stretch>
        </p:blipFill>
        <p:spPr>
          <a:xfrm flipH="1">
            <a:off x="6355825" y="2952750"/>
            <a:ext cx="2774418" cy="21907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31"/>
          <p:cNvPicPr preferRelativeResize="0"/>
          <p:nvPr/>
        </p:nvPicPr>
        <p:blipFill>
          <a:blip r:embed="rId3">
            <a:alphaModFix/>
          </a:blip>
          <a:stretch>
            <a:fillRect/>
          </a:stretch>
        </p:blipFill>
        <p:spPr>
          <a:xfrm flipH="1">
            <a:off x="6355825" y="2952750"/>
            <a:ext cx="2774418" cy="2190751"/>
          </a:xfrm>
          <a:prstGeom prst="rect">
            <a:avLst/>
          </a:prstGeom>
          <a:noFill/>
          <a:ln>
            <a:noFill/>
          </a:ln>
        </p:spPr>
      </p:pic>
      <p:sp>
        <p:nvSpPr>
          <p:cNvPr id="190" name="Google Shape;190;p31"/>
          <p:cNvSpPr txBox="1"/>
          <p:nvPr>
            <p:ph type="title"/>
          </p:nvPr>
        </p:nvSpPr>
        <p:spPr>
          <a:xfrm>
            <a:off x="311700" y="113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D5A6BD"/>
                </a:highlight>
              </a:rPr>
              <a:t>Links to Research</a:t>
            </a:r>
            <a:endParaRPr>
              <a:highlight>
                <a:srgbClr val="D5A6BD"/>
              </a:highlight>
            </a:endParaRPr>
          </a:p>
        </p:txBody>
      </p:sp>
      <p:sp>
        <p:nvSpPr>
          <p:cNvPr id="191" name="Google Shape;191;p31"/>
          <p:cNvSpPr txBox="1"/>
          <p:nvPr>
            <p:ph idx="1" type="body"/>
          </p:nvPr>
        </p:nvSpPr>
        <p:spPr>
          <a:xfrm>
            <a:off x="311700" y="749825"/>
            <a:ext cx="8520600" cy="424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Arial"/>
                <a:ea typeface="Arial"/>
                <a:cs typeface="Arial"/>
                <a:sym typeface="Arial"/>
              </a:rPr>
              <a:t>Parents:</a:t>
            </a:r>
            <a:endParaRPr sz="2400">
              <a:latin typeface="Arial"/>
              <a:ea typeface="Arial"/>
              <a:cs typeface="Arial"/>
              <a:sym typeface="Arial"/>
            </a:endParaRPr>
          </a:p>
          <a:p>
            <a:pPr indent="-368300" lvl="0" marL="457200" rtl="0" algn="l">
              <a:spcBef>
                <a:spcPts val="0"/>
              </a:spcBef>
              <a:spcAft>
                <a:spcPts val="0"/>
              </a:spcAft>
              <a:buSzPts val="2200"/>
              <a:buFont typeface="Arial"/>
              <a:buChar char="●"/>
            </a:pPr>
            <a:r>
              <a:rPr lang="en" sz="2200">
                <a:latin typeface="Arial"/>
                <a:ea typeface="Arial"/>
                <a:cs typeface="Arial"/>
                <a:sym typeface="Arial"/>
              </a:rPr>
              <a:t>Enjoy seeing their </a:t>
            </a:r>
            <a:r>
              <a:rPr lang="en" sz="2200" u="sng">
                <a:latin typeface="Arial"/>
                <a:ea typeface="Arial"/>
                <a:cs typeface="Arial"/>
                <a:sym typeface="Arial"/>
              </a:rPr>
              <a:t>children take responsibility for their learning</a:t>
            </a:r>
            <a:br>
              <a:rPr lang="en" sz="2200" u="sng">
                <a:latin typeface="Arial"/>
                <a:ea typeface="Arial"/>
                <a:cs typeface="Arial"/>
                <a:sym typeface="Arial"/>
              </a:rPr>
            </a:br>
            <a:endParaRPr sz="2200" u="sng">
              <a:latin typeface="Arial"/>
              <a:ea typeface="Arial"/>
              <a:cs typeface="Arial"/>
              <a:sym typeface="Arial"/>
            </a:endParaRPr>
          </a:p>
          <a:p>
            <a:pPr indent="-368300" lvl="0" marL="457200" rtl="0" algn="l">
              <a:spcBef>
                <a:spcPts val="0"/>
              </a:spcBef>
              <a:spcAft>
                <a:spcPts val="0"/>
              </a:spcAft>
              <a:buSzPts val="2200"/>
              <a:buFont typeface="Arial"/>
              <a:buChar char="●"/>
            </a:pPr>
            <a:r>
              <a:rPr lang="en" sz="2200">
                <a:latin typeface="Arial"/>
                <a:ea typeface="Arial"/>
                <a:cs typeface="Arial"/>
                <a:sym typeface="Arial"/>
              </a:rPr>
              <a:t>Get a chance to hear from their child and can focus on their child’s unique abilities</a:t>
            </a:r>
            <a:br>
              <a:rPr lang="en" sz="2200">
                <a:latin typeface="Arial"/>
                <a:ea typeface="Arial"/>
                <a:cs typeface="Arial"/>
                <a:sym typeface="Arial"/>
              </a:rPr>
            </a:br>
            <a:endParaRPr sz="2200">
              <a:latin typeface="Arial"/>
              <a:ea typeface="Arial"/>
              <a:cs typeface="Arial"/>
              <a:sym typeface="Arial"/>
            </a:endParaRPr>
          </a:p>
          <a:p>
            <a:pPr indent="-368300" lvl="0" marL="457200" rtl="0" algn="l">
              <a:spcBef>
                <a:spcPts val="0"/>
              </a:spcBef>
              <a:spcAft>
                <a:spcPts val="0"/>
              </a:spcAft>
              <a:buSzPts val="2200"/>
              <a:buFont typeface="Arial"/>
              <a:buChar char="●"/>
            </a:pPr>
            <a:r>
              <a:rPr lang="en" sz="2200">
                <a:latin typeface="Arial"/>
                <a:ea typeface="Arial"/>
                <a:cs typeface="Arial"/>
                <a:sym typeface="Arial"/>
              </a:rPr>
              <a:t>Have the opportunity to ask real questions </a:t>
            </a:r>
            <a:endParaRPr sz="2200">
              <a:latin typeface="Arial"/>
              <a:ea typeface="Arial"/>
              <a:cs typeface="Arial"/>
              <a:sym typeface="Arial"/>
            </a:endParaRPr>
          </a:p>
          <a:p>
            <a:pPr indent="0" lvl="0" marL="457200" rtl="0" algn="l">
              <a:spcBef>
                <a:spcPts val="0"/>
              </a:spcBef>
              <a:spcAft>
                <a:spcPts val="0"/>
              </a:spcAft>
              <a:buNone/>
            </a:pPr>
            <a:r>
              <a:rPr lang="en" sz="2200">
                <a:latin typeface="Arial"/>
                <a:ea typeface="Arial"/>
                <a:cs typeface="Arial"/>
                <a:sym typeface="Arial"/>
              </a:rPr>
              <a:t>and make plans for improvement</a:t>
            </a:r>
            <a:endParaRPr sz="22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1270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A4C2F4"/>
                </a:highlight>
              </a:rPr>
              <a:t>What are they?</a:t>
            </a:r>
            <a:endParaRPr>
              <a:highlight>
                <a:srgbClr val="A4C2F4"/>
              </a:highlight>
            </a:endParaRPr>
          </a:p>
        </p:txBody>
      </p:sp>
      <p:sp>
        <p:nvSpPr>
          <p:cNvPr id="67" name="Google Shape;67;p14"/>
          <p:cNvSpPr txBox="1"/>
          <p:nvPr>
            <p:ph idx="1" type="body"/>
          </p:nvPr>
        </p:nvSpPr>
        <p:spPr>
          <a:xfrm>
            <a:off x="2597475" y="285750"/>
            <a:ext cx="6359400" cy="4690500"/>
          </a:xfrm>
          <a:prstGeom prst="rect">
            <a:avLst/>
          </a:prstGeom>
        </p:spPr>
        <p:txBody>
          <a:bodyPr anchorCtr="0" anchor="t" bIns="91425" lIns="91425" spcFirstLastPara="1" rIns="91425" wrap="square" tIns="91425">
            <a:noAutofit/>
          </a:bodyPr>
          <a:lstStyle/>
          <a:p>
            <a:pPr indent="-381000" lvl="0" marL="2286000" rtl="0" algn="l">
              <a:spcBef>
                <a:spcPts val="0"/>
              </a:spcBef>
              <a:spcAft>
                <a:spcPts val="0"/>
              </a:spcAft>
              <a:buSzPts val="2400"/>
              <a:buFont typeface="Arial"/>
              <a:buChar char="●"/>
            </a:pPr>
            <a:r>
              <a:rPr lang="en" sz="2400">
                <a:latin typeface="Arial"/>
                <a:ea typeface="Arial"/>
                <a:cs typeface="Arial"/>
                <a:sym typeface="Arial"/>
              </a:rPr>
              <a:t>Conferences led by the students themselves. </a:t>
            </a:r>
            <a:endParaRPr sz="2400">
              <a:latin typeface="Arial"/>
              <a:ea typeface="Arial"/>
              <a:cs typeface="Arial"/>
              <a:sym typeface="Arial"/>
            </a:endParaRPr>
          </a:p>
          <a:p>
            <a:pPr indent="0" lvl="0" marL="457200" rtl="0" algn="l">
              <a:spcBef>
                <a:spcPts val="0"/>
              </a:spcBef>
              <a:spcAft>
                <a:spcPts val="0"/>
              </a:spcAft>
              <a:buNone/>
            </a:pPr>
            <a:r>
              <a:t/>
            </a:r>
            <a:endParaRPr sz="2400">
              <a:latin typeface="Arial"/>
              <a:ea typeface="Arial"/>
              <a:cs typeface="Arial"/>
              <a:sym typeface="Arial"/>
            </a:endParaRPr>
          </a:p>
          <a:p>
            <a:pPr indent="-381000" lvl="0" marL="2286000" rtl="0" algn="l">
              <a:spcBef>
                <a:spcPts val="0"/>
              </a:spcBef>
              <a:spcAft>
                <a:spcPts val="0"/>
              </a:spcAft>
              <a:buSzPts val="2400"/>
              <a:buFont typeface="Arial"/>
              <a:buChar char="●"/>
            </a:pPr>
            <a:r>
              <a:rPr lang="en" sz="2400">
                <a:latin typeface="Arial"/>
                <a:ea typeface="Arial"/>
                <a:cs typeface="Arial"/>
                <a:sym typeface="Arial"/>
              </a:rPr>
              <a:t>Parents come to conferences to learn about their child’s progress.</a:t>
            </a:r>
            <a:endParaRPr sz="2400">
              <a:latin typeface="Arial"/>
              <a:ea typeface="Arial"/>
              <a:cs typeface="Arial"/>
              <a:sym typeface="Arial"/>
            </a:endParaRPr>
          </a:p>
          <a:p>
            <a:pPr indent="0" lvl="0" marL="2286000" rtl="0" algn="l">
              <a:spcBef>
                <a:spcPts val="0"/>
              </a:spcBef>
              <a:spcAft>
                <a:spcPts val="0"/>
              </a:spcAft>
              <a:buNone/>
            </a:pPr>
            <a:r>
              <a:t/>
            </a:r>
            <a:endParaRPr sz="2400">
              <a:latin typeface="Arial"/>
              <a:ea typeface="Arial"/>
              <a:cs typeface="Arial"/>
              <a:sym typeface="Arial"/>
            </a:endParaRPr>
          </a:p>
          <a:p>
            <a:pPr indent="-381000" lvl="0" marL="2286000" rtl="0" algn="l">
              <a:spcBef>
                <a:spcPts val="0"/>
              </a:spcBef>
              <a:spcAft>
                <a:spcPts val="0"/>
              </a:spcAft>
              <a:buSzPts val="2400"/>
              <a:buFont typeface="Arial"/>
              <a:buChar char="●"/>
            </a:pPr>
            <a:r>
              <a:rPr lang="en" sz="2400">
                <a:latin typeface="Arial"/>
                <a:ea typeface="Arial"/>
                <a:cs typeface="Arial"/>
                <a:sym typeface="Arial"/>
              </a:rPr>
              <a:t>Different centres. Students tell and showcase to their parents what they have been learning </a:t>
            </a:r>
            <a:endParaRPr sz="2400"/>
          </a:p>
        </p:txBody>
      </p:sp>
      <p:pic>
        <p:nvPicPr>
          <p:cNvPr id="68" name="Google Shape;68;p14"/>
          <p:cNvPicPr preferRelativeResize="0"/>
          <p:nvPr/>
        </p:nvPicPr>
        <p:blipFill>
          <a:blip r:embed="rId3">
            <a:alphaModFix/>
          </a:blip>
          <a:stretch>
            <a:fillRect/>
          </a:stretch>
        </p:blipFill>
        <p:spPr>
          <a:xfrm>
            <a:off x="311700" y="1131025"/>
            <a:ext cx="3999900" cy="2999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highlight>
                  <a:srgbClr val="DD7E6B"/>
                </a:highlight>
              </a:rPr>
              <a:t>Samples</a:t>
            </a:r>
            <a:endParaRPr/>
          </a:p>
        </p:txBody>
      </p:sp>
      <p:sp>
        <p:nvSpPr>
          <p:cNvPr id="197" name="Google Shape;197;p32"/>
          <p:cNvSpPr txBox="1"/>
          <p:nvPr>
            <p:ph idx="1" type="body"/>
          </p:nvPr>
        </p:nvSpPr>
        <p:spPr>
          <a:xfrm>
            <a:off x="769200" y="1803900"/>
            <a:ext cx="7605600" cy="83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Video!</a:t>
            </a:r>
            <a:r>
              <a:rPr lang="en" sz="3000"/>
              <a:t> </a:t>
            </a:r>
            <a:r>
              <a:rPr lang="en" sz="1800"/>
              <a:t>2:15 - 4:40</a:t>
            </a:r>
            <a:endParaRPr sz="1800"/>
          </a:p>
          <a:p>
            <a:pPr indent="0" lvl="0" marL="0" rtl="0" algn="ctr">
              <a:spcBef>
                <a:spcPts val="1600"/>
              </a:spcBef>
              <a:spcAft>
                <a:spcPts val="0"/>
              </a:spcAft>
              <a:buNone/>
            </a:pPr>
            <a:r>
              <a:t/>
            </a:r>
            <a:endParaRPr sz="3000"/>
          </a:p>
          <a:p>
            <a:pPr indent="0" lvl="0" marL="0" rtl="0" algn="ctr">
              <a:spcBef>
                <a:spcPts val="1600"/>
              </a:spcBef>
              <a:spcAft>
                <a:spcPts val="1600"/>
              </a:spcAft>
              <a:buNone/>
            </a:pPr>
            <a:r>
              <a:rPr lang="en" sz="2400" u="sng">
                <a:solidFill>
                  <a:schemeClr val="hlink"/>
                </a:solidFill>
                <a:latin typeface="Arial"/>
                <a:ea typeface="Arial"/>
                <a:cs typeface="Arial"/>
                <a:sym typeface="Arial"/>
                <a:hlinkClick r:id="rId3"/>
              </a:rPr>
              <a:t>https://www.youtube.com/watch?v=L_WBSInDc2E</a:t>
            </a:r>
            <a:endParaRPr sz="2400"/>
          </a:p>
        </p:txBody>
      </p:sp>
      <p:sp>
        <p:nvSpPr>
          <p:cNvPr id="198" name="Google Shape;198;p32"/>
          <p:cNvSpPr txBox="1"/>
          <p:nvPr/>
        </p:nvSpPr>
        <p:spPr>
          <a:xfrm>
            <a:off x="111300" y="1223850"/>
            <a:ext cx="8921400" cy="134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Playfair Display"/>
                <a:ea typeface="Playfair Display"/>
                <a:cs typeface="Playfair Display"/>
                <a:sym typeface="Playfair Display"/>
              </a:rPr>
              <a:t>Empowerent and Ownership for Students</a:t>
            </a:r>
            <a:endParaRPr b="1" sz="3600">
              <a:latin typeface="Playfair Display"/>
              <a:ea typeface="Playfair Display"/>
              <a:cs typeface="Playfair Display"/>
              <a:sym typeface="Playfair Displ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202" name="Shape 202"/>
        <p:cNvGrpSpPr/>
        <p:nvPr/>
      </p:nvGrpSpPr>
      <p:grpSpPr>
        <a:xfrm>
          <a:off x="0" y="0"/>
          <a:ext cx="0" cy="0"/>
          <a:chOff x="0" y="0"/>
          <a:chExt cx="0" cy="0"/>
        </a:xfrm>
      </p:grpSpPr>
      <p:sp>
        <p:nvSpPr>
          <p:cNvPr id="203" name="Google Shape;203;p33"/>
          <p:cNvSpPr txBox="1"/>
          <p:nvPr>
            <p:ph type="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Pros &amp; Cons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E599"/>
                </a:highlight>
              </a:rPr>
              <a:t>Pros </a:t>
            </a:r>
            <a:r>
              <a:rPr lang="en"/>
              <a:t>                                          </a:t>
            </a:r>
            <a:r>
              <a:rPr lang="en"/>
              <a:t>&amp;</a:t>
            </a:r>
            <a:r>
              <a:rPr lang="en"/>
              <a:t> </a:t>
            </a:r>
            <a:r>
              <a:rPr lang="en">
                <a:highlight>
                  <a:srgbClr val="9FC5E8"/>
                </a:highlight>
              </a:rPr>
              <a:t>Cons</a:t>
            </a:r>
            <a:endParaRPr>
              <a:highlight>
                <a:srgbClr val="9FC5E8"/>
              </a:highlight>
            </a:endParaRPr>
          </a:p>
        </p:txBody>
      </p:sp>
      <p:sp>
        <p:nvSpPr>
          <p:cNvPr id="209" name="Google Shape;209;p34"/>
          <p:cNvSpPr txBox="1"/>
          <p:nvPr>
            <p:ph idx="1" type="body"/>
          </p:nvPr>
        </p:nvSpPr>
        <p:spPr>
          <a:xfrm>
            <a:off x="311700" y="1234050"/>
            <a:ext cx="3999900" cy="333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Students are afforded more accountability in their learning and demonstration of their learning</a:t>
            </a:r>
            <a:br>
              <a:rPr lang="en"/>
            </a:br>
            <a:endParaRPr/>
          </a:p>
          <a:p>
            <a:pPr indent="-317500" lvl="0" marL="457200" rtl="0" algn="l">
              <a:spcBef>
                <a:spcPts val="0"/>
              </a:spcBef>
              <a:spcAft>
                <a:spcPts val="0"/>
              </a:spcAft>
              <a:buSzPts val="1400"/>
              <a:buChar char="●"/>
            </a:pPr>
            <a:r>
              <a:rPr lang="en"/>
              <a:t>Students get to work on and improve their communication skills</a:t>
            </a:r>
            <a:br>
              <a:rPr lang="en"/>
            </a:br>
            <a:endParaRPr/>
          </a:p>
          <a:p>
            <a:pPr indent="-317500" lvl="0" marL="457200" rtl="0" algn="l">
              <a:spcBef>
                <a:spcPts val="0"/>
              </a:spcBef>
              <a:spcAft>
                <a:spcPts val="0"/>
              </a:spcAft>
              <a:buSzPts val="1400"/>
              <a:buChar char="●"/>
            </a:pPr>
            <a:r>
              <a:rPr lang="en"/>
              <a:t>Higher parent attendance - they get to see their child taking responsibility</a:t>
            </a:r>
            <a:br>
              <a:rPr lang="en"/>
            </a:br>
            <a:endParaRPr/>
          </a:p>
          <a:p>
            <a:pPr indent="-317500" lvl="0" marL="457200" rtl="0" algn="l">
              <a:spcBef>
                <a:spcPts val="0"/>
              </a:spcBef>
              <a:spcAft>
                <a:spcPts val="0"/>
              </a:spcAft>
              <a:buSzPts val="1400"/>
              <a:buChar char="●"/>
            </a:pPr>
            <a:r>
              <a:rPr lang="en"/>
              <a:t>It is valuable for parents to see how proud their children are and to hear them talk about their process</a:t>
            </a:r>
            <a:endParaRPr/>
          </a:p>
        </p:txBody>
      </p:sp>
      <p:sp>
        <p:nvSpPr>
          <p:cNvPr id="210" name="Google Shape;210;p34"/>
          <p:cNvSpPr txBox="1"/>
          <p:nvPr>
            <p:ph idx="2" type="body"/>
          </p:nvPr>
        </p:nvSpPr>
        <p:spPr>
          <a:xfrm>
            <a:off x="4832400" y="1234050"/>
            <a:ext cx="3999900" cy="333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A parent’s failure to attend a student-led conference is very disappointing for a child</a:t>
            </a:r>
            <a:br>
              <a:rPr lang="en"/>
            </a:br>
            <a:endParaRPr/>
          </a:p>
          <a:p>
            <a:pPr indent="-317500" lvl="0" marL="457200" rtl="0" algn="l">
              <a:spcBef>
                <a:spcPts val="0"/>
              </a:spcBef>
              <a:spcAft>
                <a:spcPts val="0"/>
              </a:spcAft>
              <a:buSzPts val="1400"/>
              <a:buChar char="●"/>
            </a:pPr>
            <a:r>
              <a:rPr lang="en"/>
              <a:t>Some students have a tough time being articulate in front of an audience, even if the audience is just their parents. </a:t>
            </a:r>
            <a:br>
              <a:rPr lang="en"/>
            </a:br>
            <a:endParaRPr/>
          </a:p>
          <a:p>
            <a:pPr indent="-317500" lvl="0" marL="457200" rtl="0" algn="l">
              <a:spcBef>
                <a:spcPts val="0"/>
              </a:spcBef>
              <a:spcAft>
                <a:spcPts val="0"/>
              </a:spcAft>
              <a:buSzPts val="1400"/>
              <a:buChar char="●"/>
            </a:pPr>
            <a:r>
              <a:rPr lang="en"/>
              <a:t>Some parents want a private one-on-one conversation with their child's teacher, receiving his or her viewpoint.</a:t>
            </a:r>
            <a:br>
              <a:rPr lang="en"/>
            </a:br>
            <a:endParaRPr/>
          </a:p>
          <a:p>
            <a:pPr indent="-317500" lvl="0" marL="457200" rtl="0" algn="l">
              <a:spcBef>
                <a:spcPts val="0"/>
              </a:spcBef>
              <a:spcAft>
                <a:spcPts val="0"/>
              </a:spcAft>
              <a:buSzPts val="1400"/>
              <a:buChar char="●"/>
            </a:pPr>
            <a:r>
              <a:rPr lang="en"/>
              <a:t>Parents can be unsure of what the expectations of them are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14" name="Shape 214"/>
        <p:cNvGrpSpPr/>
        <p:nvPr/>
      </p:nvGrpSpPr>
      <p:grpSpPr>
        <a:xfrm>
          <a:off x="0" y="0"/>
          <a:ext cx="0" cy="0"/>
          <a:chOff x="0" y="0"/>
          <a:chExt cx="0" cy="0"/>
        </a:xfrm>
      </p:grpSpPr>
      <p:sp>
        <p:nvSpPr>
          <p:cNvPr id="215" name="Google Shape;215;p35"/>
          <p:cNvSpPr txBox="1"/>
          <p:nvPr>
            <p:ph type="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Bias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36"/>
          <p:cNvPicPr preferRelativeResize="0"/>
          <p:nvPr/>
        </p:nvPicPr>
        <p:blipFill>
          <a:blip r:embed="rId3">
            <a:alphaModFix/>
          </a:blip>
          <a:stretch>
            <a:fillRect/>
          </a:stretch>
        </p:blipFill>
        <p:spPr>
          <a:xfrm>
            <a:off x="0" y="0"/>
            <a:ext cx="9144006" cy="5143504"/>
          </a:xfrm>
          <a:prstGeom prst="rect">
            <a:avLst/>
          </a:prstGeom>
          <a:noFill/>
          <a:ln>
            <a:noFill/>
          </a:ln>
        </p:spPr>
      </p:pic>
      <p:sp>
        <p:nvSpPr>
          <p:cNvPr id="221" name="Google Shape;221;p36"/>
          <p:cNvSpPr txBox="1"/>
          <p:nvPr>
            <p:ph type="title"/>
          </p:nvPr>
        </p:nvSpPr>
        <p:spPr>
          <a:xfrm>
            <a:off x="549825" y="365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B6D7A8"/>
                </a:highlight>
              </a:rPr>
              <a:t>Bias</a:t>
            </a:r>
            <a:endParaRPr>
              <a:highlight>
                <a:srgbClr val="B6D7A8"/>
              </a:highlight>
            </a:endParaRPr>
          </a:p>
        </p:txBody>
      </p:sp>
      <p:sp>
        <p:nvSpPr>
          <p:cNvPr id="222" name="Google Shape;222;p36"/>
          <p:cNvSpPr txBox="1"/>
          <p:nvPr>
            <p:ph idx="1" type="body"/>
          </p:nvPr>
        </p:nvSpPr>
        <p:spPr>
          <a:xfrm>
            <a:off x="2835925" y="365650"/>
            <a:ext cx="5980500" cy="24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700">
              <a:solidFill>
                <a:srgbClr val="000000"/>
              </a:solidFill>
              <a:latin typeface="Arial"/>
              <a:ea typeface="Arial"/>
              <a:cs typeface="Arial"/>
              <a:sym typeface="Arial"/>
            </a:endParaRPr>
          </a:p>
          <a:p>
            <a:pPr indent="0" lvl="0" marL="0" rtl="0" algn="l">
              <a:spcBef>
                <a:spcPts val="0"/>
              </a:spcBef>
              <a:spcAft>
                <a:spcPts val="0"/>
              </a:spcAft>
              <a:buNone/>
            </a:pPr>
            <a:r>
              <a:t/>
            </a:r>
            <a:endParaRPr sz="1600"/>
          </a:p>
        </p:txBody>
      </p:sp>
    </p:spTree>
  </p:cSld>
  <p:clrMapOvr>
    <a:masterClrMapping/>
  </p:clrMapOvr>
  <mc:AlternateContent>
    <mc:Choice Requires="p14">
      <p:transition spd="slow" p14:dur="1000">
        <p14:prism dir="l"/>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37"/>
          <p:cNvPicPr preferRelativeResize="0"/>
          <p:nvPr/>
        </p:nvPicPr>
        <p:blipFill>
          <a:blip r:embed="rId3">
            <a:alphaModFix/>
          </a:blip>
          <a:stretch>
            <a:fillRect/>
          </a:stretch>
        </p:blipFill>
        <p:spPr>
          <a:xfrm>
            <a:off x="0" y="0"/>
            <a:ext cx="9144006" cy="5143504"/>
          </a:xfrm>
          <a:prstGeom prst="rect">
            <a:avLst/>
          </a:prstGeom>
          <a:noFill/>
          <a:ln>
            <a:noFill/>
          </a:ln>
        </p:spPr>
      </p:pic>
      <p:sp>
        <p:nvSpPr>
          <p:cNvPr id="228" name="Google Shape;228;p37"/>
          <p:cNvSpPr txBox="1"/>
          <p:nvPr>
            <p:ph type="title"/>
          </p:nvPr>
        </p:nvSpPr>
        <p:spPr>
          <a:xfrm>
            <a:off x="549825" y="365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B6D7A8"/>
                </a:highlight>
              </a:rPr>
              <a:t>Bias</a:t>
            </a:r>
            <a:endParaRPr>
              <a:highlight>
                <a:srgbClr val="B6D7A8"/>
              </a:highlight>
            </a:endParaRPr>
          </a:p>
        </p:txBody>
      </p:sp>
      <p:sp>
        <p:nvSpPr>
          <p:cNvPr id="229" name="Google Shape;229;p37"/>
          <p:cNvSpPr txBox="1"/>
          <p:nvPr>
            <p:ph idx="1" type="body"/>
          </p:nvPr>
        </p:nvSpPr>
        <p:spPr>
          <a:xfrm>
            <a:off x="2835925" y="365650"/>
            <a:ext cx="5980500" cy="24546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000000"/>
              </a:buClr>
              <a:buSzPts val="1700"/>
              <a:buChar char="●"/>
            </a:pPr>
            <a:r>
              <a:rPr lang="en" sz="1700">
                <a:latin typeface="Arial"/>
                <a:ea typeface="Arial"/>
                <a:cs typeface="Arial"/>
                <a:sym typeface="Arial"/>
              </a:rPr>
              <a:t>Students’ level of comfort with formal discourse</a:t>
            </a:r>
            <a:br>
              <a:rPr lang="en" sz="1700">
                <a:latin typeface="Arial"/>
                <a:ea typeface="Arial"/>
                <a:cs typeface="Arial"/>
                <a:sym typeface="Arial"/>
              </a:rPr>
            </a:br>
            <a:endParaRPr sz="1700">
              <a:solidFill>
                <a:srgbClr val="000000"/>
              </a:solidFill>
              <a:latin typeface="Arial"/>
              <a:ea typeface="Arial"/>
              <a:cs typeface="Arial"/>
              <a:sym typeface="Arial"/>
            </a:endParaRPr>
          </a:p>
          <a:p>
            <a:pPr indent="0" lvl="0" marL="0" rtl="0" algn="l">
              <a:spcBef>
                <a:spcPts val="0"/>
              </a:spcBef>
              <a:spcAft>
                <a:spcPts val="0"/>
              </a:spcAft>
              <a:buNone/>
            </a:pPr>
            <a:r>
              <a:t/>
            </a:r>
            <a:endParaRPr sz="1600"/>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38"/>
          <p:cNvPicPr preferRelativeResize="0"/>
          <p:nvPr/>
        </p:nvPicPr>
        <p:blipFill>
          <a:blip r:embed="rId3">
            <a:alphaModFix/>
          </a:blip>
          <a:stretch>
            <a:fillRect/>
          </a:stretch>
        </p:blipFill>
        <p:spPr>
          <a:xfrm>
            <a:off x="0" y="0"/>
            <a:ext cx="9144006" cy="5143504"/>
          </a:xfrm>
          <a:prstGeom prst="rect">
            <a:avLst/>
          </a:prstGeom>
          <a:noFill/>
          <a:ln>
            <a:noFill/>
          </a:ln>
        </p:spPr>
      </p:pic>
      <p:sp>
        <p:nvSpPr>
          <p:cNvPr id="235" name="Google Shape;235;p38"/>
          <p:cNvSpPr txBox="1"/>
          <p:nvPr>
            <p:ph type="title"/>
          </p:nvPr>
        </p:nvSpPr>
        <p:spPr>
          <a:xfrm>
            <a:off x="549825" y="365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B6D7A8"/>
                </a:highlight>
              </a:rPr>
              <a:t>Bias</a:t>
            </a:r>
            <a:endParaRPr>
              <a:highlight>
                <a:srgbClr val="B6D7A8"/>
              </a:highlight>
            </a:endParaRPr>
          </a:p>
        </p:txBody>
      </p:sp>
      <p:sp>
        <p:nvSpPr>
          <p:cNvPr id="236" name="Google Shape;236;p38"/>
          <p:cNvSpPr txBox="1"/>
          <p:nvPr>
            <p:ph idx="1" type="body"/>
          </p:nvPr>
        </p:nvSpPr>
        <p:spPr>
          <a:xfrm>
            <a:off x="2835925" y="365650"/>
            <a:ext cx="5980500" cy="24546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000000"/>
              </a:buClr>
              <a:buSzPts val="1700"/>
              <a:buChar char="●"/>
            </a:pPr>
            <a:r>
              <a:rPr lang="en" sz="1700">
                <a:latin typeface="Arial"/>
                <a:ea typeface="Arial"/>
                <a:cs typeface="Arial"/>
                <a:sym typeface="Arial"/>
              </a:rPr>
              <a:t>Students’ level of comfort with formal discourse</a:t>
            </a:r>
            <a:br>
              <a:rPr lang="en" sz="1700">
                <a:solidFill>
                  <a:srgbClr val="000000"/>
                </a:solidFill>
                <a:latin typeface="Arial"/>
                <a:ea typeface="Arial"/>
                <a:cs typeface="Arial"/>
                <a:sym typeface="Arial"/>
              </a:rPr>
            </a:b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Time restrictions</a:t>
            </a:r>
            <a:endParaRPr sz="1700">
              <a:solidFill>
                <a:srgbClr val="000000"/>
              </a:solidFill>
              <a:latin typeface="Arial"/>
              <a:ea typeface="Arial"/>
              <a:cs typeface="Arial"/>
              <a:sym typeface="Arial"/>
            </a:endParaRPr>
          </a:p>
          <a:p>
            <a:pPr indent="0" lvl="0" marL="0" rtl="0" algn="l">
              <a:spcBef>
                <a:spcPts val="0"/>
              </a:spcBef>
              <a:spcAft>
                <a:spcPts val="0"/>
              </a:spcAft>
              <a:buNone/>
            </a:pPr>
            <a:r>
              <a:t/>
            </a:r>
            <a:endParaRPr sz="1600"/>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39"/>
          <p:cNvPicPr preferRelativeResize="0"/>
          <p:nvPr/>
        </p:nvPicPr>
        <p:blipFill>
          <a:blip r:embed="rId3">
            <a:alphaModFix/>
          </a:blip>
          <a:stretch>
            <a:fillRect/>
          </a:stretch>
        </p:blipFill>
        <p:spPr>
          <a:xfrm>
            <a:off x="0" y="0"/>
            <a:ext cx="9144006" cy="5143504"/>
          </a:xfrm>
          <a:prstGeom prst="rect">
            <a:avLst/>
          </a:prstGeom>
          <a:noFill/>
          <a:ln>
            <a:noFill/>
          </a:ln>
        </p:spPr>
      </p:pic>
      <p:sp>
        <p:nvSpPr>
          <p:cNvPr id="242" name="Google Shape;242;p39"/>
          <p:cNvSpPr txBox="1"/>
          <p:nvPr>
            <p:ph type="title"/>
          </p:nvPr>
        </p:nvSpPr>
        <p:spPr>
          <a:xfrm>
            <a:off x="549825" y="365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B6D7A8"/>
                </a:highlight>
              </a:rPr>
              <a:t>Bias</a:t>
            </a:r>
            <a:endParaRPr>
              <a:highlight>
                <a:srgbClr val="B6D7A8"/>
              </a:highlight>
            </a:endParaRPr>
          </a:p>
        </p:txBody>
      </p:sp>
      <p:sp>
        <p:nvSpPr>
          <p:cNvPr id="243" name="Google Shape;243;p39"/>
          <p:cNvSpPr txBox="1"/>
          <p:nvPr>
            <p:ph idx="1" type="body"/>
          </p:nvPr>
        </p:nvSpPr>
        <p:spPr>
          <a:xfrm>
            <a:off x="2835925" y="365650"/>
            <a:ext cx="5980500" cy="24546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000000"/>
              </a:buClr>
              <a:buSzPts val="1700"/>
              <a:buChar char="●"/>
            </a:pPr>
            <a:r>
              <a:rPr lang="en" sz="1700">
                <a:latin typeface="Arial"/>
                <a:ea typeface="Arial"/>
                <a:cs typeface="Arial"/>
                <a:sym typeface="Arial"/>
              </a:rPr>
              <a:t>Students’ level of comfort with formal discourse</a:t>
            </a:r>
            <a:br>
              <a:rPr lang="en" sz="1700">
                <a:solidFill>
                  <a:srgbClr val="000000"/>
                </a:solidFill>
                <a:latin typeface="Arial"/>
                <a:ea typeface="Arial"/>
                <a:cs typeface="Arial"/>
                <a:sym typeface="Arial"/>
              </a:rPr>
            </a:b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Time restrictions</a:t>
            </a:r>
            <a:br>
              <a:rPr lang="en" sz="1700">
                <a:solidFill>
                  <a:srgbClr val="000000"/>
                </a:solidFill>
                <a:latin typeface="Arial"/>
                <a:ea typeface="Arial"/>
                <a:cs typeface="Arial"/>
                <a:sym typeface="Arial"/>
              </a:rPr>
            </a:b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Language barriers</a:t>
            </a:r>
            <a:endParaRPr sz="1700">
              <a:solidFill>
                <a:srgbClr val="000000"/>
              </a:solidFill>
              <a:latin typeface="Arial"/>
              <a:ea typeface="Arial"/>
              <a:cs typeface="Arial"/>
              <a:sym typeface="Arial"/>
            </a:endParaRPr>
          </a:p>
          <a:p>
            <a:pPr indent="0" lvl="0" marL="0" rtl="0" algn="l">
              <a:spcBef>
                <a:spcPts val="0"/>
              </a:spcBef>
              <a:spcAft>
                <a:spcPts val="0"/>
              </a:spcAft>
              <a:buNone/>
            </a:pPr>
            <a:r>
              <a:t/>
            </a:r>
            <a:endParaRPr sz="1600"/>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40"/>
          <p:cNvPicPr preferRelativeResize="0"/>
          <p:nvPr/>
        </p:nvPicPr>
        <p:blipFill>
          <a:blip r:embed="rId3">
            <a:alphaModFix/>
          </a:blip>
          <a:stretch>
            <a:fillRect/>
          </a:stretch>
        </p:blipFill>
        <p:spPr>
          <a:xfrm>
            <a:off x="0" y="0"/>
            <a:ext cx="9144006" cy="5143504"/>
          </a:xfrm>
          <a:prstGeom prst="rect">
            <a:avLst/>
          </a:prstGeom>
          <a:noFill/>
          <a:ln>
            <a:noFill/>
          </a:ln>
        </p:spPr>
      </p:pic>
      <p:sp>
        <p:nvSpPr>
          <p:cNvPr id="249" name="Google Shape;249;p40"/>
          <p:cNvSpPr txBox="1"/>
          <p:nvPr>
            <p:ph type="title"/>
          </p:nvPr>
        </p:nvSpPr>
        <p:spPr>
          <a:xfrm>
            <a:off x="549825" y="365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B6D7A8"/>
                </a:highlight>
              </a:rPr>
              <a:t>Bias</a:t>
            </a:r>
            <a:endParaRPr>
              <a:highlight>
                <a:srgbClr val="B6D7A8"/>
              </a:highlight>
            </a:endParaRPr>
          </a:p>
        </p:txBody>
      </p:sp>
      <p:sp>
        <p:nvSpPr>
          <p:cNvPr id="250" name="Google Shape;250;p40"/>
          <p:cNvSpPr txBox="1"/>
          <p:nvPr>
            <p:ph idx="1" type="body"/>
          </p:nvPr>
        </p:nvSpPr>
        <p:spPr>
          <a:xfrm>
            <a:off x="2835925" y="365650"/>
            <a:ext cx="5980500" cy="24546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000000"/>
              </a:buClr>
              <a:buSzPts val="1700"/>
              <a:buChar char="●"/>
            </a:pPr>
            <a:r>
              <a:rPr lang="en" sz="1700">
                <a:latin typeface="Arial"/>
                <a:ea typeface="Arial"/>
                <a:cs typeface="Arial"/>
                <a:sym typeface="Arial"/>
              </a:rPr>
              <a:t>Students’ level of comfort with formal discourse</a:t>
            </a:r>
            <a:br>
              <a:rPr lang="en" sz="1700">
                <a:solidFill>
                  <a:srgbClr val="000000"/>
                </a:solidFill>
                <a:latin typeface="Arial"/>
                <a:ea typeface="Arial"/>
                <a:cs typeface="Arial"/>
                <a:sym typeface="Arial"/>
              </a:rPr>
            </a:b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Time restrictions</a:t>
            </a:r>
            <a:br>
              <a:rPr lang="en" sz="1700">
                <a:solidFill>
                  <a:srgbClr val="000000"/>
                </a:solidFill>
                <a:latin typeface="Arial"/>
                <a:ea typeface="Arial"/>
                <a:cs typeface="Arial"/>
                <a:sym typeface="Arial"/>
              </a:rPr>
            </a:b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Language barriers</a:t>
            </a:r>
            <a:br>
              <a:rPr lang="en" sz="1700">
                <a:solidFill>
                  <a:srgbClr val="000000"/>
                </a:solidFill>
                <a:latin typeface="Arial"/>
                <a:ea typeface="Arial"/>
                <a:cs typeface="Arial"/>
                <a:sym typeface="Arial"/>
              </a:rPr>
            </a:b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Accessibility concerns</a:t>
            </a:r>
            <a:endParaRPr sz="1700">
              <a:solidFill>
                <a:srgbClr val="000000"/>
              </a:solidFill>
              <a:latin typeface="Arial"/>
              <a:ea typeface="Arial"/>
              <a:cs typeface="Arial"/>
              <a:sym typeface="Arial"/>
            </a:endParaRPr>
          </a:p>
          <a:p>
            <a:pPr indent="0" lvl="0" marL="0" rtl="0" algn="l">
              <a:spcBef>
                <a:spcPts val="0"/>
              </a:spcBef>
              <a:spcAft>
                <a:spcPts val="0"/>
              </a:spcAft>
              <a:buNone/>
            </a:pPr>
            <a:r>
              <a:t/>
            </a:r>
            <a:endParaRPr sz="1600"/>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41"/>
          <p:cNvPicPr preferRelativeResize="0"/>
          <p:nvPr/>
        </p:nvPicPr>
        <p:blipFill>
          <a:blip r:embed="rId3">
            <a:alphaModFix/>
          </a:blip>
          <a:stretch>
            <a:fillRect/>
          </a:stretch>
        </p:blipFill>
        <p:spPr>
          <a:xfrm>
            <a:off x="0" y="0"/>
            <a:ext cx="9144006" cy="5143504"/>
          </a:xfrm>
          <a:prstGeom prst="rect">
            <a:avLst/>
          </a:prstGeom>
          <a:noFill/>
          <a:ln>
            <a:noFill/>
          </a:ln>
        </p:spPr>
      </p:pic>
      <p:sp>
        <p:nvSpPr>
          <p:cNvPr id="256" name="Google Shape;256;p41"/>
          <p:cNvSpPr txBox="1"/>
          <p:nvPr>
            <p:ph type="title"/>
          </p:nvPr>
        </p:nvSpPr>
        <p:spPr>
          <a:xfrm>
            <a:off x="549825" y="365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B6D7A8"/>
                </a:highlight>
              </a:rPr>
              <a:t>Bias</a:t>
            </a:r>
            <a:endParaRPr>
              <a:highlight>
                <a:srgbClr val="B6D7A8"/>
              </a:highlight>
            </a:endParaRPr>
          </a:p>
        </p:txBody>
      </p:sp>
      <p:sp>
        <p:nvSpPr>
          <p:cNvPr id="257" name="Google Shape;257;p41"/>
          <p:cNvSpPr txBox="1"/>
          <p:nvPr>
            <p:ph idx="1" type="body"/>
          </p:nvPr>
        </p:nvSpPr>
        <p:spPr>
          <a:xfrm>
            <a:off x="2835925" y="365650"/>
            <a:ext cx="5980500" cy="24546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000000"/>
              </a:buClr>
              <a:buSzPts val="1700"/>
              <a:buChar char="●"/>
            </a:pPr>
            <a:r>
              <a:rPr lang="en" sz="1700">
                <a:latin typeface="Arial"/>
                <a:ea typeface="Arial"/>
                <a:cs typeface="Arial"/>
                <a:sym typeface="Arial"/>
              </a:rPr>
              <a:t>Students’ level of comfort with formal discourse</a:t>
            </a:r>
            <a:br>
              <a:rPr lang="en" sz="1700">
                <a:solidFill>
                  <a:srgbClr val="000000"/>
                </a:solidFill>
                <a:latin typeface="Arial"/>
                <a:ea typeface="Arial"/>
                <a:cs typeface="Arial"/>
                <a:sym typeface="Arial"/>
              </a:rPr>
            </a:b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Time restrictions</a:t>
            </a:r>
            <a:br>
              <a:rPr lang="en" sz="1700">
                <a:solidFill>
                  <a:srgbClr val="000000"/>
                </a:solidFill>
                <a:latin typeface="Arial"/>
                <a:ea typeface="Arial"/>
                <a:cs typeface="Arial"/>
                <a:sym typeface="Arial"/>
              </a:rPr>
            </a:b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Language barriers</a:t>
            </a:r>
            <a:br>
              <a:rPr lang="en" sz="1700">
                <a:solidFill>
                  <a:srgbClr val="000000"/>
                </a:solidFill>
                <a:latin typeface="Arial"/>
                <a:ea typeface="Arial"/>
                <a:cs typeface="Arial"/>
                <a:sym typeface="Arial"/>
              </a:rPr>
            </a:b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Accessibility concerns</a:t>
            </a:r>
            <a:br>
              <a:rPr lang="en" sz="1700">
                <a:solidFill>
                  <a:srgbClr val="000000"/>
                </a:solidFill>
                <a:latin typeface="Arial"/>
                <a:ea typeface="Arial"/>
                <a:cs typeface="Arial"/>
                <a:sym typeface="Arial"/>
              </a:rPr>
            </a:b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Criminal record</a:t>
            </a:r>
            <a:endParaRPr sz="1700">
              <a:solidFill>
                <a:srgbClr val="000000"/>
              </a:solidFill>
              <a:latin typeface="Arial"/>
              <a:ea typeface="Arial"/>
              <a:cs typeface="Arial"/>
              <a:sym typeface="Arial"/>
            </a:endParaRPr>
          </a:p>
          <a:p>
            <a:pPr indent="0" lvl="0" marL="0" rtl="0" algn="l">
              <a:spcBef>
                <a:spcPts val="0"/>
              </a:spcBef>
              <a:spcAft>
                <a:spcPts val="0"/>
              </a:spcAft>
              <a:buNone/>
            </a:pPr>
            <a:r>
              <a:t/>
            </a:r>
            <a:endParaRPr sz="1600"/>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72" name="Shape 72"/>
        <p:cNvGrpSpPr/>
        <p:nvPr/>
      </p:nvGrpSpPr>
      <p:grpSpPr>
        <a:xfrm>
          <a:off x="0" y="0"/>
          <a:ext cx="0" cy="0"/>
          <a:chOff x="0" y="0"/>
          <a:chExt cx="0" cy="0"/>
        </a:xfrm>
      </p:grpSpPr>
      <p:sp>
        <p:nvSpPr>
          <p:cNvPr id="73" name="Google Shape;73;p15"/>
          <p:cNvSpPr txBox="1"/>
          <p:nvPr>
            <p:ph type="title"/>
          </p:nvPr>
        </p:nvSpPr>
        <p:spPr>
          <a:xfrm>
            <a:off x="344250" y="1174000"/>
            <a:ext cx="8455500" cy="176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Rationale</a:t>
            </a:r>
            <a:endParaRPr/>
          </a:p>
          <a:p>
            <a:pPr indent="0" lvl="0" marL="0" rtl="0" algn="l">
              <a:lnSpc>
                <a:spcPct val="115000"/>
              </a:lnSpc>
              <a:spcBef>
                <a:spcPts val="0"/>
              </a:spcBef>
              <a:spcAft>
                <a:spcPts val="0"/>
              </a:spcAft>
              <a:buClr>
                <a:schemeClr val="dk2"/>
              </a:buClr>
              <a:buSzPts val="1100"/>
              <a:buFont typeface="Arial"/>
              <a:buNone/>
            </a:pPr>
            <a:r>
              <a:t/>
            </a:r>
            <a:endParaRPr b="0" sz="11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42"/>
          <p:cNvPicPr preferRelativeResize="0"/>
          <p:nvPr/>
        </p:nvPicPr>
        <p:blipFill>
          <a:blip r:embed="rId3">
            <a:alphaModFix/>
          </a:blip>
          <a:stretch>
            <a:fillRect/>
          </a:stretch>
        </p:blipFill>
        <p:spPr>
          <a:xfrm>
            <a:off x="0" y="0"/>
            <a:ext cx="9144006" cy="5143504"/>
          </a:xfrm>
          <a:prstGeom prst="rect">
            <a:avLst/>
          </a:prstGeom>
          <a:noFill/>
          <a:ln>
            <a:noFill/>
          </a:ln>
        </p:spPr>
      </p:pic>
      <p:sp>
        <p:nvSpPr>
          <p:cNvPr id="263" name="Google Shape;263;p42"/>
          <p:cNvSpPr txBox="1"/>
          <p:nvPr>
            <p:ph type="title"/>
          </p:nvPr>
        </p:nvSpPr>
        <p:spPr>
          <a:xfrm>
            <a:off x="549825" y="365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B6D7A8"/>
                </a:highlight>
              </a:rPr>
              <a:t>Bias</a:t>
            </a:r>
            <a:endParaRPr>
              <a:highlight>
                <a:srgbClr val="B6D7A8"/>
              </a:highlight>
            </a:endParaRPr>
          </a:p>
        </p:txBody>
      </p:sp>
      <p:sp>
        <p:nvSpPr>
          <p:cNvPr id="264" name="Google Shape;264;p42"/>
          <p:cNvSpPr txBox="1"/>
          <p:nvPr>
            <p:ph idx="1" type="body"/>
          </p:nvPr>
        </p:nvSpPr>
        <p:spPr>
          <a:xfrm>
            <a:off x="2835925" y="365650"/>
            <a:ext cx="5980500" cy="24546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000000"/>
              </a:buClr>
              <a:buSzPts val="1700"/>
              <a:buChar char="●"/>
            </a:pPr>
            <a:r>
              <a:rPr lang="en" sz="1700">
                <a:latin typeface="Arial"/>
                <a:ea typeface="Arial"/>
                <a:cs typeface="Arial"/>
                <a:sym typeface="Arial"/>
              </a:rPr>
              <a:t>Students’ level of comfort with formal discourse</a:t>
            </a:r>
            <a:br>
              <a:rPr lang="en" sz="1700">
                <a:solidFill>
                  <a:srgbClr val="000000"/>
                </a:solidFill>
                <a:latin typeface="Arial"/>
                <a:ea typeface="Arial"/>
                <a:cs typeface="Arial"/>
                <a:sym typeface="Arial"/>
              </a:rPr>
            </a:b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Time restrictions</a:t>
            </a:r>
            <a:br>
              <a:rPr lang="en" sz="1700">
                <a:solidFill>
                  <a:srgbClr val="000000"/>
                </a:solidFill>
                <a:latin typeface="Arial"/>
                <a:ea typeface="Arial"/>
                <a:cs typeface="Arial"/>
                <a:sym typeface="Arial"/>
              </a:rPr>
            </a:b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Language barriers</a:t>
            </a:r>
            <a:br>
              <a:rPr lang="en" sz="1700">
                <a:solidFill>
                  <a:srgbClr val="000000"/>
                </a:solidFill>
                <a:latin typeface="Arial"/>
                <a:ea typeface="Arial"/>
                <a:cs typeface="Arial"/>
                <a:sym typeface="Arial"/>
              </a:rPr>
            </a:b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Accessibility concerns</a:t>
            </a:r>
            <a:br>
              <a:rPr lang="en" sz="1700">
                <a:solidFill>
                  <a:srgbClr val="000000"/>
                </a:solidFill>
                <a:latin typeface="Arial"/>
                <a:ea typeface="Arial"/>
                <a:cs typeface="Arial"/>
                <a:sym typeface="Arial"/>
              </a:rPr>
            </a:b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Criminal record</a:t>
            </a:r>
            <a:br>
              <a:rPr lang="en" sz="1700">
                <a:solidFill>
                  <a:srgbClr val="000000"/>
                </a:solidFill>
                <a:latin typeface="Arial"/>
                <a:ea typeface="Arial"/>
                <a:cs typeface="Arial"/>
                <a:sym typeface="Arial"/>
              </a:rPr>
            </a:b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Socioeconomic concerns</a:t>
            </a:r>
            <a:endParaRPr sz="1700">
              <a:solidFill>
                <a:srgbClr val="000000"/>
              </a:solidFill>
              <a:latin typeface="Arial"/>
              <a:ea typeface="Arial"/>
              <a:cs typeface="Arial"/>
              <a:sym typeface="Arial"/>
            </a:endParaRPr>
          </a:p>
          <a:p>
            <a:pPr indent="0" lvl="0" marL="0" rtl="0" algn="l">
              <a:spcBef>
                <a:spcPts val="0"/>
              </a:spcBef>
              <a:spcAft>
                <a:spcPts val="0"/>
              </a:spcAft>
              <a:buNone/>
            </a:pPr>
            <a:r>
              <a:t/>
            </a:r>
            <a:endParaRPr sz="1600"/>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CB9C"/>
        </a:solidFill>
      </p:bgPr>
    </p:bg>
    <p:spTree>
      <p:nvGrpSpPr>
        <p:cNvPr id="268" name="Shape 268"/>
        <p:cNvGrpSpPr/>
        <p:nvPr/>
      </p:nvGrpSpPr>
      <p:grpSpPr>
        <a:xfrm>
          <a:off x="0" y="0"/>
          <a:ext cx="0" cy="0"/>
          <a:chOff x="0" y="0"/>
          <a:chExt cx="0" cy="0"/>
        </a:xfrm>
      </p:grpSpPr>
      <p:sp>
        <p:nvSpPr>
          <p:cNvPr id="269" name="Google Shape;269;p43"/>
          <p:cNvSpPr txBox="1"/>
          <p:nvPr>
            <p:ph type="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Adaptations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4"/>
          <p:cNvSpPr txBox="1"/>
          <p:nvPr>
            <p:ph type="title"/>
          </p:nvPr>
        </p:nvSpPr>
        <p:spPr>
          <a:xfrm>
            <a:off x="311700" y="20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9CB9C"/>
                </a:highlight>
              </a:rPr>
              <a:t>Adaptations</a:t>
            </a:r>
            <a:endParaRPr>
              <a:highlight>
                <a:srgbClr val="F9CB9C"/>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5"/>
          <p:cNvSpPr txBox="1"/>
          <p:nvPr>
            <p:ph type="title"/>
          </p:nvPr>
        </p:nvSpPr>
        <p:spPr>
          <a:xfrm>
            <a:off x="311700" y="20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9CB9C"/>
                </a:highlight>
              </a:rPr>
              <a:t>Adaptations</a:t>
            </a:r>
            <a:endParaRPr>
              <a:highlight>
                <a:srgbClr val="F9CB9C"/>
              </a:highlight>
            </a:endParaRPr>
          </a:p>
        </p:txBody>
      </p:sp>
      <p:sp>
        <p:nvSpPr>
          <p:cNvPr id="280" name="Google Shape;280;p45"/>
          <p:cNvSpPr txBox="1"/>
          <p:nvPr>
            <p:ph idx="1" type="body"/>
          </p:nvPr>
        </p:nvSpPr>
        <p:spPr>
          <a:xfrm>
            <a:off x="311700" y="779600"/>
            <a:ext cx="8520600" cy="3334800"/>
          </a:xfrm>
          <a:prstGeom prst="rect">
            <a:avLst/>
          </a:prstGeom>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Flexibility for timing is CRUCIAL!</a:t>
            </a:r>
            <a:endParaRPr sz="1500">
              <a:latin typeface="Arial"/>
              <a:ea typeface="Arial"/>
              <a:cs typeface="Arial"/>
              <a:sym typeface="Arial"/>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6"/>
          <p:cNvSpPr txBox="1"/>
          <p:nvPr>
            <p:ph type="title"/>
          </p:nvPr>
        </p:nvSpPr>
        <p:spPr>
          <a:xfrm>
            <a:off x="311700" y="20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9CB9C"/>
                </a:highlight>
              </a:rPr>
              <a:t>Adaptations</a:t>
            </a:r>
            <a:endParaRPr>
              <a:highlight>
                <a:srgbClr val="F9CB9C"/>
              </a:highlight>
            </a:endParaRPr>
          </a:p>
        </p:txBody>
      </p:sp>
      <p:sp>
        <p:nvSpPr>
          <p:cNvPr id="286" name="Google Shape;286;p46"/>
          <p:cNvSpPr txBox="1"/>
          <p:nvPr>
            <p:ph idx="1" type="body"/>
          </p:nvPr>
        </p:nvSpPr>
        <p:spPr>
          <a:xfrm>
            <a:off x="311700" y="779600"/>
            <a:ext cx="8520600" cy="3334800"/>
          </a:xfrm>
          <a:prstGeom prst="rect">
            <a:avLst/>
          </a:prstGeom>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Flexibility for timing is CRUCIAL! </a:t>
            </a:r>
            <a:endParaRPr sz="1500">
              <a:latin typeface="Arial"/>
              <a:ea typeface="Arial"/>
              <a:cs typeface="Arial"/>
              <a:sym typeface="Arial"/>
            </a:endParaRPr>
          </a:p>
          <a:p>
            <a:pPr indent="0" lvl="0" marL="0" rtl="0" algn="l">
              <a:lnSpc>
                <a:spcPct val="100000"/>
              </a:lnSpc>
              <a:spcBef>
                <a:spcPts val="0"/>
              </a:spcBef>
              <a:spcAft>
                <a:spcPts val="0"/>
              </a:spcAft>
              <a:buNone/>
            </a:pPr>
            <a:r>
              <a:t/>
            </a:r>
            <a:endParaRPr sz="1500">
              <a:latin typeface="Arial"/>
              <a:ea typeface="Arial"/>
              <a:cs typeface="Arial"/>
              <a:sym typeface="Arial"/>
            </a:endParaRPr>
          </a:p>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Options for morning, afternoon and evening sessions to make sure parents can attend or in case children are tired in the evenings, or for families with multiple kids at the school</a:t>
            </a:r>
            <a:endParaRPr sz="1500">
              <a:latin typeface="Arial"/>
              <a:ea typeface="Arial"/>
              <a:cs typeface="Arial"/>
              <a:sym typeface="Arial"/>
            </a:endParaRPr>
          </a:p>
          <a:p>
            <a:pPr indent="0" lvl="0" marL="457200" rtl="0" algn="l">
              <a:lnSpc>
                <a:spcPct val="100000"/>
              </a:lnSpc>
              <a:spcBef>
                <a:spcPts val="0"/>
              </a:spcBef>
              <a:spcAft>
                <a:spcPts val="0"/>
              </a:spcAft>
              <a:buNone/>
            </a:pPr>
            <a:r>
              <a:t/>
            </a:r>
            <a:endParaRPr sz="1500">
              <a:latin typeface="Arial"/>
              <a:ea typeface="Arial"/>
              <a:cs typeface="Arial"/>
              <a:sym typeface="Arial"/>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7"/>
          <p:cNvSpPr txBox="1"/>
          <p:nvPr>
            <p:ph type="title"/>
          </p:nvPr>
        </p:nvSpPr>
        <p:spPr>
          <a:xfrm>
            <a:off x="311700" y="20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9CB9C"/>
                </a:highlight>
              </a:rPr>
              <a:t>Adaptations</a:t>
            </a:r>
            <a:endParaRPr>
              <a:highlight>
                <a:srgbClr val="F9CB9C"/>
              </a:highlight>
            </a:endParaRPr>
          </a:p>
        </p:txBody>
      </p:sp>
      <p:sp>
        <p:nvSpPr>
          <p:cNvPr id="292" name="Google Shape;292;p47"/>
          <p:cNvSpPr txBox="1"/>
          <p:nvPr>
            <p:ph idx="1" type="body"/>
          </p:nvPr>
        </p:nvSpPr>
        <p:spPr>
          <a:xfrm>
            <a:off x="311700" y="779600"/>
            <a:ext cx="8520600" cy="3334800"/>
          </a:xfrm>
          <a:prstGeom prst="rect">
            <a:avLst/>
          </a:prstGeom>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Flexibility for timing is CRUCIAL! </a:t>
            </a:r>
            <a:endParaRPr sz="1500">
              <a:latin typeface="Arial"/>
              <a:ea typeface="Arial"/>
              <a:cs typeface="Arial"/>
              <a:sym typeface="Arial"/>
            </a:endParaRPr>
          </a:p>
          <a:p>
            <a:pPr indent="0" lvl="0" marL="0" rtl="0" algn="l">
              <a:lnSpc>
                <a:spcPct val="100000"/>
              </a:lnSpc>
              <a:spcBef>
                <a:spcPts val="0"/>
              </a:spcBef>
              <a:spcAft>
                <a:spcPts val="0"/>
              </a:spcAft>
              <a:buNone/>
            </a:pPr>
            <a:r>
              <a:t/>
            </a:r>
            <a:endParaRPr sz="1500">
              <a:latin typeface="Arial"/>
              <a:ea typeface="Arial"/>
              <a:cs typeface="Arial"/>
              <a:sym typeface="Arial"/>
            </a:endParaRPr>
          </a:p>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Options for morning, afternoon and evening sessions to make sure parents can attend or in case children are tired in the evenings, or for families with multiple kids at the school</a:t>
            </a:r>
            <a:endParaRPr sz="1500">
              <a:latin typeface="Arial"/>
              <a:ea typeface="Arial"/>
              <a:cs typeface="Arial"/>
              <a:sym typeface="Arial"/>
            </a:endParaRPr>
          </a:p>
          <a:p>
            <a:pPr indent="0" lvl="0" marL="0" rtl="0" algn="l">
              <a:lnSpc>
                <a:spcPct val="100000"/>
              </a:lnSpc>
              <a:spcBef>
                <a:spcPts val="0"/>
              </a:spcBef>
              <a:spcAft>
                <a:spcPts val="0"/>
              </a:spcAft>
              <a:buNone/>
            </a:pPr>
            <a:r>
              <a:t/>
            </a:r>
            <a:endParaRPr sz="1500">
              <a:latin typeface="Arial"/>
              <a:ea typeface="Arial"/>
              <a:cs typeface="Arial"/>
              <a:sym typeface="Arial"/>
            </a:endParaRPr>
          </a:p>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Allowable early school closures can be used</a:t>
            </a:r>
            <a:endParaRPr sz="1500">
              <a:latin typeface="Arial"/>
              <a:ea typeface="Arial"/>
              <a:cs typeface="Arial"/>
              <a:sym typeface="Arial"/>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8"/>
          <p:cNvSpPr txBox="1"/>
          <p:nvPr>
            <p:ph type="title"/>
          </p:nvPr>
        </p:nvSpPr>
        <p:spPr>
          <a:xfrm>
            <a:off x="311700" y="20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9CB9C"/>
                </a:highlight>
              </a:rPr>
              <a:t>Adaptations</a:t>
            </a:r>
            <a:endParaRPr>
              <a:highlight>
                <a:srgbClr val="F9CB9C"/>
              </a:highlight>
            </a:endParaRPr>
          </a:p>
        </p:txBody>
      </p:sp>
      <p:sp>
        <p:nvSpPr>
          <p:cNvPr id="298" name="Google Shape;298;p48"/>
          <p:cNvSpPr txBox="1"/>
          <p:nvPr>
            <p:ph idx="1" type="body"/>
          </p:nvPr>
        </p:nvSpPr>
        <p:spPr>
          <a:xfrm>
            <a:off x="311700" y="779600"/>
            <a:ext cx="8520600" cy="3334800"/>
          </a:xfrm>
          <a:prstGeom prst="rect">
            <a:avLst/>
          </a:prstGeom>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Flexibility for timing is CRUCIAL! </a:t>
            </a:r>
            <a:endParaRPr sz="1500">
              <a:latin typeface="Arial"/>
              <a:ea typeface="Arial"/>
              <a:cs typeface="Arial"/>
              <a:sym typeface="Arial"/>
            </a:endParaRPr>
          </a:p>
          <a:p>
            <a:pPr indent="0" lvl="0" marL="0" rtl="0" algn="l">
              <a:lnSpc>
                <a:spcPct val="100000"/>
              </a:lnSpc>
              <a:spcBef>
                <a:spcPts val="0"/>
              </a:spcBef>
              <a:spcAft>
                <a:spcPts val="0"/>
              </a:spcAft>
              <a:buNone/>
            </a:pPr>
            <a:r>
              <a:t/>
            </a:r>
            <a:endParaRPr sz="1500">
              <a:latin typeface="Arial"/>
              <a:ea typeface="Arial"/>
              <a:cs typeface="Arial"/>
              <a:sym typeface="Arial"/>
            </a:endParaRPr>
          </a:p>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Options for morning, afternoon and evening sessions to make sure parents can attend or in case children are tired in the evenings, or for families with multiple kids at the school</a:t>
            </a:r>
            <a:endParaRPr sz="1500">
              <a:latin typeface="Arial"/>
              <a:ea typeface="Arial"/>
              <a:cs typeface="Arial"/>
              <a:sym typeface="Arial"/>
            </a:endParaRPr>
          </a:p>
          <a:p>
            <a:pPr indent="0" lvl="0" marL="0" rtl="0" algn="l">
              <a:lnSpc>
                <a:spcPct val="100000"/>
              </a:lnSpc>
              <a:spcBef>
                <a:spcPts val="0"/>
              </a:spcBef>
              <a:spcAft>
                <a:spcPts val="0"/>
              </a:spcAft>
              <a:buNone/>
            </a:pPr>
            <a:r>
              <a:t/>
            </a:r>
            <a:endParaRPr sz="1500">
              <a:latin typeface="Arial"/>
              <a:ea typeface="Arial"/>
              <a:cs typeface="Arial"/>
              <a:sym typeface="Arial"/>
            </a:endParaRPr>
          </a:p>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Allowable early school closures can be used</a:t>
            </a:r>
            <a:br>
              <a:rPr lang="en" sz="1500">
                <a:latin typeface="Arial"/>
                <a:ea typeface="Arial"/>
                <a:cs typeface="Arial"/>
                <a:sym typeface="Arial"/>
              </a:rPr>
            </a:br>
            <a:endParaRPr sz="1500">
              <a:latin typeface="Arial"/>
              <a:ea typeface="Arial"/>
              <a:cs typeface="Arial"/>
              <a:sym typeface="Arial"/>
            </a:endParaRPr>
          </a:p>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Offer childcare for younger kids - supervised by principal, try find high school volunteers</a:t>
            </a:r>
            <a:endParaRPr sz="1500">
              <a:latin typeface="Arial"/>
              <a:ea typeface="Arial"/>
              <a:cs typeface="Arial"/>
              <a:sym typeface="Arial"/>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9"/>
          <p:cNvSpPr txBox="1"/>
          <p:nvPr>
            <p:ph type="title"/>
          </p:nvPr>
        </p:nvSpPr>
        <p:spPr>
          <a:xfrm>
            <a:off x="311700" y="20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9CB9C"/>
                </a:highlight>
              </a:rPr>
              <a:t>Adaptations</a:t>
            </a:r>
            <a:endParaRPr>
              <a:highlight>
                <a:srgbClr val="F9CB9C"/>
              </a:highlight>
            </a:endParaRPr>
          </a:p>
        </p:txBody>
      </p:sp>
      <p:sp>
        <p:nvSpPr>
          <p:cNvPr id="304" name="Google Shape;304;p49"/>
          <p:cNvSpPr txBox="1"/>
          <p:nvPr>
            <p:ph idx="1" type="body"/>
          </p:nvPr>
        </p:nvSpPr>
        <p:spPr>
          <a:xfrm>
            <a:off x="311700" y="779600"/>
            <a:ext cx="8520600" cy="3334800"/>
          </a:xfrm>
          <a:prstGeom prst="rect">
            <a:avLst/>
          </a:prstGeom>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Flexibility for timing is CRUCIAL! </a:t>
            </a:r>
            <a:endParaRPr sz="1500">
              <a:latin typeface="Arial"/>
              <a:ea typeface="Arial"/>
              <a:cs typeface="Arial"/>
              <a:sym typeface="Arial"/>
            </a:endParaRPr>
          </a:p>
          <a:p>
            <a:pPr indent="0" lvl="0" marL="0" rtl="0" algn="l">
              <a:lnSpc>
                <a:spcPct val="100000"/>
              </a:lnSpc>
              <a:spcBef>
                <a:spcPts val="0"/>
              </a:spcBef>
              <a:spcAft>
                <a:spcPts val="0"/>
              </a:spcAft>
              <a:buNone/>
            </a:pPr>
            <a:r>
              <a:t/>
            </a:r>
            <a:endParaRPr sz="1500">
              <a:latin typeface="Arial"/>
              <a:ea typeface="Arial"/>
              <a:cs typeface="Arial"/>
              <a:sym typeface="Arial"/>
            </a:endParaRPr>
          </a:p>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Options for morning, afternoon and evening sessions to make sure parents can attend or in case children are tired in the evenings, or for families with multiple kids at the school</a:t>
            </a:r>
            <a:endParaRPr sz="1500">
              <a:latin typeface="Arial"/>
              <a:ea typeface="Arial"/>
              <a:cs typeface="Arial"/>
              <a:sym typeface="Arial"/>
            </a:endParaRPr>
          </a:p>
          <a:p>
            <a:pPr indent="0" lvl="0" marL="0" rtl="0" algn="l">
              <a:lnSpc>
                <a:spcPct val="100000"/>
              </a:lnSpc>
              <a:spcBef>
                <a:spcPts val="0"/>
              </a:spcBef>
              <a:spcAft>
                <a:spcPts val="0"/>
              </a:spcAft>
              <a:buNone/>
            </a:pPr>
            <a:r>
              <a:t/>
            </a:r>
            <a:endParaRPr sz="1500">
              <a:latin typeface="Arial"/>
              <a:ea typeface="Arial"/>
              <a:cs typeface="Arial"/>
              <a:sym typeface="Arial"/>
            </a:endParaRPr>
          </a:p>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Allowable early school closures can be used</a:t>
            </a:r>
            <a:br>
              <a:rPr lang="en" sz="1500">
                <a:latin typeface="Arial"/>
                <a:ea typeface="Arial"/>
                <a:cs typeface="Arial"/>
                <a:sym typeface="Arial"/>
              </a:rPr>
            </a:br>
            <a:endParaRPr sz="1500">
              <a:latin typeface="Arial"/>
              <a:ea typeface="Arial"/>
              <a:cs typeface="Arial"/>
              <a:sym typeface="Arial"/>
            </a:endParaRPr>
          </a:p>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Offer childcare for younger kids - supervised by principal, try find high school volunteers</a:t>
            </a:r>
            <a:endParaRPr sz="1500">
              <a:latin typeface="Arial"/>
              <a:ea typeface="Arial"/>
              <a:cs typeface="Arial"/>
              <a:sym typeface="Arial"/>
            </a:endParaRPr>
          </a:p>
          <a:p>
            <a:pPr indent="0" lvl="0" marL="0" rtl="0" algn="l">
              <a:lnSpc>
                <a:spcPct val="100000"/>
              </a:lnSpc>
              <a:spcBef>
                <a:spcPts val="0"/>
              </a:spcBef>
              <a:spcAft>
                <a:spcPts val="0"/>
              </a:spcAft>
              <a:buNone/>
            </a:pPr>
            <a:r>
              <a:t/>
            </a:r>
            <a:endParaRPr sz="1500">
              <a:latin typeface="Arial"/>
              <a:ea typeface="Arial"/>
              <a:cs typeface="Arial"/>
              <a:sym typeface="Arial"/>
            </a:endParaRPr>
          </a:p>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Have extra adults, or big buddies available to attend the conference with students whose parents do not attend</a:t>
            </a:r>
            <a:endParaRPr sz="1500">
              <a:latin typeface="Arial"/>
              <a:ea typeface="Arial"/>
              <a:cs typeface="Arial"/>
              <a:sym typeface="Arial"/>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0"/>
          <p:cNvSpPr txBox="1"/>
          <p:nvPr>
            <p:ph type="title"/>
          </p:nvPr>
        </p:nvSpPr>
        <p:spPr>
          <a:xfrm>
            <a:off x="311700" y="20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9CB9C"/>
                </a:highlight>
              </a:rPr>
              <a:t>Adaptations</a:t>
            </a:r>
            <a:endParaRPr>
              <a:highlight>
                <a:srgbClr val="F9CB9C"/>
              </a:highlight>
            </a:endParaRPr>
          </a:p>
        </p:txBody>
      </p:sp>
      <p:sp>
        <p:nvSpPr>
          <p:cNvPr id="310" name="Google Shape;310;p50"/>
          <p:cNvSpPr txBox="1"/>
          <p:nvPr>
            <p:ph idx="1" type="body"/>
          </p:nvPr>
        </p:nvSpPr>
        <p:spPr>
          <a:xfrm>
            <a:off x="311700" y="779600"/>
            <a:ext cx="8520600" cy="3334800"/>
          </a:xfrm>
          <a:prstGeom prst="rect">
            <a:avLst/>
          </a:prstGeom>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Flexibility for timing is CRUCIAL! </a:t>
            </a:r>
            <a:endParaRPr sz="1500">
              <a:latin typeface="Arial"/>
              <a:ea typeface="Arial"/>
              <a:cs typeface="Arial"/>
              <a:sym typeface="Arial"/>
            </a:endParaRPr>
          </a:p>
          <a:p>
            <a:pPr indent="0" lvl="0" marL="0" rtl="0" algn="l">
              <a:lnSpc>
                <a:spcPct val="100000"/>
              </a:lnSpc>
              <a:spcBef>
                <a:spcPts val="0"/>
              </a:spcBef>
              <a:spcAft>
                <a:spcPts val="0"/>
              </a:spcAft>
              <a:buNone/>
            </a:pPr>
            <a:r>
              <a:t/>
            </a:r>
            <a:endParaRPr sz="1500">
              <a:latin typeface="Arial"/>
              <a:ea typeface="Arial"/>
              <a:cs typeface="Arial"/>
              <a:sym typeface="Arial"/>
            </a:endParaRPr>
          </a:p>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Options for morning, afternoon and evening sessions to make sure parents can attend or in case children are tired in the evenings, or for families with multiple kids at the school</a:t>
            </a:r>
            <a:endParaRPr sz="1500">
              <a:latin typeface="Arial"/>
              <a:ea typeface="Arial"/>
              <a:cs typeface="Arial"/>
              <a:sym typeface="Arial"/>
            </a:endParaRPr>
          </a:p>
          <a:p>
            <a:pPr indent="0" lvl="0" marL="0" rtl="0" algn="l">
              <a:lnSpc>
                <a:spcPct val="100000"/>
              </a:lnSpc>
              <a:spcBef>
                <a:spcPts val="0"/>
              </a:spcBef>
              <a:spcAft>
                <a:spcPts val="0"/>
              </a:spcAft>
              <a:buNone/>
            </a:pPr>
            <a:r>
              <a:t/>
            </a:r>
            <a:endParaRPr sz="1500">
              <a:latin typeface="Arial"/>
              <a:ea typeface="Arial"/>
              <a:cs typeface="Arial"/>
              <a:sym typeface="Arial"/>
            </a:endParaRPr>
          </a:p>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Allowable early school closures can be used</a:t>
            </a:r>
            <a:br>
              <a:rPr lang="en" sz="1500">
                <a:latin typeface="Arial"/>
                <a:ea typeface="Arial"/>
                <a:cs typeface="Arial"/>
                <a:sym typeface="Arial"/>
              </a:rPr>
            </a:br>
            <a:endParaRPr sz="1500">
              <a:latin typeface="Arial"/>
              <a:ea typeface="Arial"/>
              <a:cs typeface="Arial"/>
              <a:sym typeface="Arial"/>
            </a:endParaRPr>
          </a:p>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Offer childcare for younger kids - supervised by principal, try find high school volunteers</a:t>
            </a:r>
            <a:endParaRPr sz="1500">
              <a:latin typeface="Arial"/>
              <a:ea typeface="Arial"/>
              <a:cs typeface="Arial"/>
              <a:sym typeface="Arial"/>
            </a:endParaRPr>
          </a:p>
          <a:p>
            <a:pPr indent="0" lvl="0" marL="0" rtl="0" algn="l">
              <a:lnSpc>
                <a:spcPct val="100000"/>
              </a:lnSpc>
              <a:spcBef>
                <a:spcPts val="0"/>
              </a:spcBef>
              <a:spcAft>
                <a:spcPts val="0"/>
              </a:spcAft>
              <a:buNone/>
            </a:pPr>
            <a:r>
              <a:t/>
            </a:r>
            <a:endParaRPr sz="1500">
              <a:latin typeface="Arial"/>
              <a:ea typeface="Arial"/>
              <a:cs typeface="Arial"/>
              <a:sym typeface="Arial"/>
            </a:endParaRPr>
          </a:p>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Have extra adults, or big buddies available to attend the conference with students whose parents do not attend</a:t>
            </a:r>
            <a:endParaRPr sz="1500">
              <a:latin typeface="Arial"/>
              <a:ea typeface="Arial"/>
              <a:cs typeface="Arial"/>
              <a:sym typeface="Arial"/>
            </a:endParaRPr>
          </a:p>
          <a:p>
            <a:pPr indent="0" lvl="0" marL="457200" rtl="0" algn="l">
              <a:lnSpc>
                <a:spcPct val="100000"/>
              </a:lnSpc>
              <a:spcBef>
                <a:spcPts val="0"/>
              </a:spcBef>
              <a:spcAft>
                <a:spcPts val="0"/>
              </a:spcAft>
              <a:buNone/>
            </a:pPr>
            <a:r>
              <a:t/>
            </a:r>
            <a:endParaRPr sz="1500">
              <a:latin typeface="Arial"/>
              <a:ea typeface="Arial"/>
              <a:cs typeface="Arial"/>
              <a:sym typeface="Arial"/>
            </a:endParaRPr>
          </a:p>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For younger grades, sometimes a class performance after the conference can ensure a captive audience, student portfolios could be looked at beforehand in a casual way</a:t>
            </a:r>
            <a:endParaRPr sz="1500">
              <a:latin typeface="Arial"/>
              <a:ea typeface="Arial"/>
              <a:cs typeface="Arial"/>
              <a:sym typeface="Arial"/>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1"/>
          <p:cNvSpPr txBox="1"/>
          <p:nvPr>
            <p:ph type="title"/>
          </p:nvPr>
        </p:nvSpPr>
        <p:spPr>
          <a:xfrm>
            <a:off x="311700" y="20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9CB9C"/>
                </a:highlight>
              </a:rPr>
              <a:t>Adaptations</a:t>
            </a:r>
            <a:endParaRPr>
              <a:highlight>
                <a:srgbClr val="F9CB9C"/>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197250" y="285750"/>
            <a:ext cx="3048000" cy="4572000"/>
          </a:xfrm>
          <a:prstGeom prst="rect">
            <a:avLst/>
          </a:prstGeom>
          <a:noFill/>
          <a:ln>
            <a:noFill/>
          </a:ln>
        </p:spPr>
      </p:pic>
      <p:sp>
        <p:nvSpPr>
          <p:cNvPr id="79" name="Google Shape;79;p16"/>
          <p:cNvSpPr txBox="1"/>
          <p:nvPr>
            <p:ph type="title"/>
          </p:nvPr>
        </p:nvSpPr>
        <p:spPr>
          <a:xfrm>
            <a:off x="311700" y="126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highlight>
                  <a:srgbClr val="A4C2F4"/>
                </a:highlight>
              </a:rPr>
              <a:t>Rationale</a:t>
            </a:r>
            <a:endParaRPr/>
          </a:p>
        </p:txBody>
      </p:sp>
      <p:sp>
        <p:nvSpPr>
          <p:cNvPr id="80" name="Google Shape;80;p16"/>
          <p:cNvSpPr/>
          <p:nvPr/>
        </p:nvSpPr>
        <p:spPr>
          <a:xfrm>
            <a:off x="1781000" y="556550"/>
            <a:ext cx="1542000" cy="1123200"/>
          </a:xfrm>
          <a:prstGeom prst="wedgeEllipseCallout">
            <a:avLst>
              <a:gd fmla="val -48450" name="adj1"/>
              <a:gd fmla="val 46842"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Consolas"/>
                <a:ea typeface="Consolas"/>
                <a:cs typeface="Consolas"/>
                <a:sym typeface="Consolas"/>
              </a:rPr>
              <a:t>RUSSIAN AL DECLARES</a:t>
            </a:r>
            <a:r>
              <a:rPr b="1" lang="en" sz="1800">
                <a:latin typeface="Consolas"/>
                <a:ea typeface="Consolas"/>
                <a:cs typeface="Consolas"/>
                <a:sym typeface="Consolas"/>
              </a:rPr>
              <a:t>:</a:t>
            </a:r>
            <a:endParaRPr b="1" sz="1800">
              <a:latin typeface="Consolas"/>
              <a:ea typeface="Consolas"/>
              <a:cs typeface="Consolas"/>
              <a:sym typeface="Consolas"/>
            </a:endParaRPr>
          </a:p>
        </p:txBody>
      </p:sp>
      <p:sp>
        <p:nvSpPr>
          <p:cNvPr id="81" name="Google Shape;81;p16"/>
          <p:cNvSpPr txBox="1"/>
          <p:nvPr>
            <p:ph idx="1" type="body"/>
          </p:nvPr>
        </p:nvSpPr>
        <p:spPr>
          <a:xfrm>
            <a:off x="3512950" y="285750"/>
            <a:ext cx="5631000" cy="472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2000">
                <a:latin typeface="Arial"/>
                <a:ea typeface="Arial"/>
                <a:cs typeface="Arial"/>
                <a:sym typeface="Arial"/>
              </a:rPr>
              <a:t>Beneficial for everyone</a:t>
            </a:r>
            <a:endParaRPr b="1" sz="2000">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sz="2000">
              <a:latin typeface="Arial"/>
              <a:ea typeface="Arial"/>
              <a:cs typeface="Arial"/>
              <a:sym typeface="Arial"/>
            </a:endParaRPr>
          </a:p>
          <a:p>
            <a:pPr indent="-355600" lvl="0" marL="457200" rtl="0" algn="l">
              <a:spcBef>
                <a:spcPts val="0"/>
              </a:spcBef>
              <a:spcAft>
                <a:spcPts val="0"/>
              </a:spcAft>
              <a:buSzPts val="2000"/>
              <a:buFont typeface="Arial"/>
              <a:buChar char="●"/>
            </a:pPr>
            <a:r>
              <a:rPr lang="en" sz="2000">
                <a:latin typeface="Arial"/>
                <a:ea typeface="Arial"/>
                <a:cs typeface="Arial"/>
                <a:sym typeface="Arial"/>
              </a:rPr>
              <a:t>Parents learn about their child’s </a:t>
            </a:r>
            <a:r>
              <a:rPr lang="en" sz="2000">
                <a:latin typeface="Arial"/>
                <a:ea typeface="Arial"/>
                <a:cs typeface="Arial"/>
                <a:sym typeface="Arial"/>
              </a:rPr>
              <a:t>class programs and teaching methods in the </a:t>
            </a:r>
            <a:r>
              <a:rPr i="1" lang="en" sz="2000">
                <a:latin typeface="Arial"/>
                <a:ea typeface="Arial"/>
                <a:cs typeface="Arial"/>
                <a:sym typeface="Arial"/>
              </a:rPr>
              <a:t>students’ own words</a:t>
            </a:r>
            <a:r>
              <a:rPr lang="en" sz="2000">
                <a:latin typeface="Arial"/>
                <a:ea typeface="Arial"/>
                <a:cs typeface="Arial"/>
                <a:sym typeface="Arial"/>
              </a:rPr>
              <a:t>.</a:t>
            </a:r>
            <a:endParaRPr sz="2000">
              <a:latin typeface="Arial"/>
              <a:ea typeface="Arial"/>
              <a:cs typeface="Arial"/>
              <a:sym typeface="Arial"/>
            </a:endParaRPr>
          </a:p>
          <a:p>
            <a:pPr indent="0" lvl="0" marL="457200" rtl="0" algn="l">
              <a:spcBef>
                <a:spcPts val="0"/>
              </a:spcBef>
              <a:spcAft>
                <a:spcPts val="0"/>
              </a:spcAft>
              <a:buClr>
                <a:schemeClr val="dk2"/>
              </a:buClr>
              <a:buSzPts val="1100"/>
              <a:buFont typeface="Arial"/>
              <a:buNone/>
            </a:pPr>
            <a:r>
              <a:t/>
            </a:r>
            <a:endParaRPr sz="2000">
              <a:latin typeface="Arial"/>
              <a:ea typeface="Arial"/>
              <a:cs typeface="Arial"/>
              <a:sym typeface="Arial"/>
            </a:endParaRPr>
          </a:p>
          <a:p>
            <a:pPr indent="-355600" lvl="0" marL="457200" rtl="0" algn="l">
              <a:spcBef>
                <a:spcPts val="0"/>
              </a:spcBef>
              <a:spcAft>
                <a:spcPts val="0"/>
              </a:spcAft>
              <a:buSzPts val="2000"/>
              <a:buFont typeface="Arial"/>
              <a:buChar char="●"/>
            </a:pPr>
            <a:r>
              <a:rPr lang="en" sz="2000">
                <a:latin typeface="Arial"/>
                <a:ea typeface="Arial"/>
                <a:cs typeface="Arial"/>
                <a:sym typeface="Arial"/>
              </a:rPr>
              <a:t>Students </a:t>
            </a:r>
            <a:r>
              <a:rPr lang="en" sz="2000" u="sng">
                <a:latin typeface="Arial"/>
                <a:ea typeface="Arial"/>
                <a:cs typeface="Arial"/>
                <a:sym typeface="Arial"/>
              </a:rPr>
              <a:t>become aware of their own learning</a:t>
            </a:r>
            <a:r>
              <a:rPr lang="en" sz="2000">
                <a:latin typeface="Arial"/>
                <a:ea typeface="Arial"/>
                <a:cs typeface="Arial"/>
                <a:sym typeface="Arial"/>
              </a:rPr>
              <a:t>, and build valuable </a:t>
            </a:r>
            <a:r>
              <a:rPr lang="en" sz="2000" u="sng">
                <a:latin typeface="Arial"/>
                <a:ea typeface="Arial"/>
                <a:cs typeface="Arial"/>
                <a:sym typeface="Arial"/>
              </a:rPr>
              <a:t>communication skills</a:t>
            </a:r>
            <a:r>
              <a:rPr lang="en" sz="2000">
                <a:latin typeface="Arial"/>
                <a:ea typeface="Arial"/>
                <a:cs typeface="Arial"/>
                <a:sym typeface="Arial"/>
              </a:rPr>
              <a:t> as they explain activities to their parents. </a:t>
            </a:r>
            <a:endParaRPr sz="2000">
              <a:latin typeface="Arial"/>
              <a:ea typeface="Arial"/>
              <a:cs typeface="Arial"/>
              <a:sym typeface="Arial"/>
            </a:endParaRPr>
          </a:p>
          <a:p>
            <a:pPr indent="0" lvl="0" marL="457200" rtl="0" algn="l">
              <a:spcBef>
                <a:spcPts val="0"/>
              </a:spcBef>
              <a:spcAft>
                <a:spcPts val="0"/>
              </a:spcAft>
              <a:buClr>
                <a:schemeClr val="dk2"/>
              </a:buClr>
              <a:buSzPts val="1100"/>
              <a:buFont typeface="Arial"/>
              <a:buNone/>
            </a:pPr>
            <a:r>
              <a:t/>
            </a:r>
            <a:endParaRPr sz="2000">
              <a:latin typeface="Arial"/>
              <a:ea typeface="Arial"/>
              <a:cs typeface="Arial"/>
              <a:sym typeface="Arial"/>
            </a:endParaRPr>
          </a:p>
          <a:p>
            <a:pPr indent="-355600" lvl="0" marL="457200" rtl="0" algn="l">
              <a:spcBef>
                <a:spcPts val="0"/>
              </a:spcBef>
              <a:spcAft>
                <a:spcPts val="0"/>
              </a:spcAft>
              <a:buSzPts val="2000"/>
              <a:buFont typeface="Arial"/>
              <a:buChar char="●"/>
            </a:pPr>
            <a:r>
              <a:rPr lang="en" sz="2000">
                <a:latin typeface="Arial"/>
                <a:ea typeface="Arial"/>
                <a:cs typeface="Arial"/>
                <a:sym typeface="Arial"/>
              </a:rPr>
              <a:t>Help the teacher understand their student’s life and their needs.</a:t>
            </a:r>
            <a:endParaRPr sz="2000">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2"/>
          <p:cNvSpPr txBox="1"/>
          <p:nvPr>
            <p:ph type="title"/>
          </p:nvPr>
        </p:nvSpPr>
        <p:spPr>
          <a:xfrm>
            <a:off x="311700" y="20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9CB9C"/>
                </a:highlight>
              </a:rPr>
              <a:t>Adaptations</a:t>
            </a:r>
            <a:endParaRPr>
              <a:highlight>
                <a:srgbClr val="F9CB9C"/>
              </a:highlight>
            </a:endParaRPr>
          </a:p>
        </p:txBody>
      </p:sp>
      <p:sp>
        <p:nvSpPr>
          <p:cNvPr id="321" name="Google Shape;321;p52"/>
          <p:cNvSpPr txBox="1"/>
          <p:nvPr>
            <p:ph idx="1" type="body"/>
          </p:nvPr>
        </p:nvSpPr>
        <p:spPr>
          <a:xfrm>
            <a:off x="311700" y="779600"/>
            <a:ext cx="8520600" cy="4222500"/>
          </a:xfrm>
          <a:prstGeom prst="rect">
            <a:avLst/>
          </a:prstGeom>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Ensure children are well prepared, they should fully understand the centres and what specific activities will be taking place</a:t>
            </a:r>
            <a:endParaRPr sz="1500">
              <a:latin typeface="Arial"/>
              <a:ea typeface="Arial"/>
              <a:cs typeface="Arial"/>
              <a:sym typeface="Arial"/>
            </a:endParaRPr>
          </a:p>
          <a:p>
            <a:pPr indent="0" lvl="0" marL="457200" rtl="0" algn="l">
              <a:lnSpc>
                <a:spcPct val="100000"/>
              </a:lnSpc>
              <a:spcBef>
                <a:spcPts val="0"/>
              </a:spcBef>
              <a:spcAft>
                <a:spcPts val="0"/>
              </a:spcAft>
              <a:buNone/>
            </a:pPr>
            <a:r>
              <a:t/>
            </a:r>
            <a:endParaRPr sz="1500">
              <a:latin typeface="Arial"/>
              <a:ea typeface="Arial"/>
              <a:cs typeface="Arial"/>
              <a:sym typeface="Arial"/>
            </a:endParaRPr>
          </a:p>
          <a:p>
            <a:pPr indent="0" lvl="0" marL="457200" rtl="0" algn="l">
              <a:lnSpc>
                <a:spcPct val="100000"/>
              </a:lnSpc>
              <a:spcBef>
                <a:spcPts val="0"/>
              </a:spcBef>
              <a:spcAft>
                <a:spcPts val="0"/>
              </a:spcAft>
              <a:buNone/>
            </a:pPr>
            <a:r>
              <a:t/>
            </a:r>
            <a:endParaRPr sz="1500">
              <a:latin typeface="Arial"/>
              <a:ea typeface="Arial"/>
              <a:cs typeface="Arial"/>
              <a:sym typeface="Arial"/>
            </a:endParaRPr>
          </a:p>
          <a:p>
            <a:pPr indent="0" lvl="0" marL="0" rtl="0" algn="l">
              <a:lnSpc>
                <a:spcPct val="100000"/>
              </a:lnSpc>
              <a:spcBef>
                <a:spcPts val="0"/>
              </a:spcBef>
              <a:spcAft>
                <a:spcPts val="0"/>
              </a:spcAft>
              <a:buNone/>
            </a:pPr>
            <a:r>
              <a:t/>
            </a:r>
            <a:endParaRPr sz="1500">
              <a:latin typeface="Arial"/>
              <a:ea typeface="Arial"/>
              <a:cs typeface="Arial"/>
              <a:sym typeface="Arial"/>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3"/>
          <p:cNvSpPr txBox="1"/>
          <p:nvPr>
            <p:ph type="title"/>
          </p:nvPr>
        </p:nvSpPr>
        <p:spPr>
          <a:xfrm>
            <a:off x="311700" y="20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9CB9C"/>
                </a:highlight>
              </a:rPr>
              <a:t>Adaptations</a:t>
            </a:r>
            <a:endParaRPr>
              <a:highlight>
                <a:srgbClr val="F9CB9C"/>
              </a:highlight>
            </a:endParaRPr>
          </a:p>
        </p:txBody>
      </p:sp>
      <p:sp>
        <p:nvSpPr>
          <p:cNvPr id="327" name="Google Shape;327;p53"/>
          <p:cNvSpPr txBox="1"/>
          <p:nvPr>
            <p:ph idx="1" type="body"/>
          </p:nvPr>
        </p:nvSpPr>
        <p:spPr>
          <a:xfrm>
            <a:off x="311700" y="779600"/>
            <a:ext cx="8520600" cy="4222500"/>
          </a:xfrm>
          <a:prstGeom prst="rect">
            <a:avLst/>
          </a:prstGeom>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Ensure children are well prepared, they should fully understand the centres and what specific activities will be taking place</a:t>
            </a:r>
            <a:endParaRPr sz="1500">
              <a:latin typeface="Arial"/>
              <a:ea typeface="Arial"/>
              <a:cs typeface="Arial"/>
              <a:sym typeface="Arial"/>
            </a:endParaRPr>
          </a:p>
          <a:p>
            <a:pPr indent="0" lvl="0" marL="457200" rtl="0" algn="l">
              <a:lnSpc>
                <a:spcPct val="100000"/>
              </a:lnSpc>
              <a:spcBef>
                <a:spcPts val="0"/>
              </a:spcBef>
              <a:spcAft>
                <a:spcPts val="0"/>
              </a:spcAft>
              <a:buNone/>
            </a:pPr>
            <a:r>
              <a:t/>
            </a:r>
            <a:endParaRPr sz="1500">
              <a:latin typeface="Arial"/>
              <a:ea typeface="Arial"/>
              <a:cs typeface="Arial"/>
              <a:sym typeface="Arial"/>
            </a:endParaRPr>
          </a:p>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Rehearse before hand, maybe with a buddy class</a:t>
            </a:r>
            <a:br>
              <a:rPr lang="en" sz="1500">
                <a:latin typeface="Arial"/>
                <a:ea typeface="Arial"/>
                <a:cs typeface="Arial"/>
                <a:sym typeface="Arial"/>
              </a:rPr>
            </a:br>
            <a:endParaRPr sz="1500">
              <a:latin typeface="Arial"/>
              <a:ea typeface="Arial"/>
              <a:cs typeface="Arial"/>
              <a:sym typeface="Arial"/>
            </a:endParaRPr>
          </a:p>
          <a:p>
            <a:pPr indent="0" lvl="0" marL="0" rtl="0" algn="l">
              <a:lnSpc>
                <a:spcPct val="100000"/>
              </a:lnSpc>
              <a:spcBef>
                <a:spcPts val="0"/>
              </a:spcBef>
              <a:spcAft>
                <a:spcPts val="0"/>
              </a:spcAft>
              <a:buNone/>
            </a:pPr>
            <a:r>
              <a:t/>
            </a:r>
            <a:endParaRPr sz="1500">
              <a:latin typeface="Arial"/>
              <a:ea typeface="Arial"/>
              <a:cs typeface="Arial"/>
              <a:sym typeface="Arial"/>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4"/>
          <p:cNvSpPr txBox="1"/>
          <p:nvPr>
            <p:ph type="title"/>
          </p:nvPr>
        </p:nvSpPr>
        <p:spPr>
          <a:xfrm>
            <a:off x="311700" y="20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9CB9C"/>
                </a:highlight>
              </a:rPr>
              <a:t>Adaptations</a:t>
            </a:r>
            <a:endParaRPr>
              <a:highlight>
                <a:srgbClr val="F9CB9C"/>
              </a:highlight>
            </a:endParaRPr>
          </a:p>
        </p:txBody>
      </p:sp>
      <p:sp>
        <p:nvSpPr>
          <p:cNvPr id="333" name="Google Shape;333;p54"/>
          <p:cNvSpPr txBox="1"/>
          <p:nvPr>
            <p:ph idx="1" type="body"/>
          </p:nvPr>
        </p:nvSpPr>
        <p:spPr>
          <a:xfrm>
            <a:off x="311700" y="779600"/>
            <a:ext cx="8520600" cy="4222500"/>
          </a:xfrm>
          <a:prstGeom prst="rect">
            <a:avLst/>
          </a:prstGeom>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Ensure children are well prepared, they should fully understand the centres and what specific activities will be taking place</a:t>
            </a:r>
            <a:endParaRPr sz="1500">
              <a:latin typeface="Arial"/>
              <a:ea typeface="Arial"/>
              <a:cs typeface="Arial"/>
              <a:sym typeface="Arial"/>
            </a:endParaRPr>
          </a:p>
          <a:p>
            <a:pPr indent="0" lvl="0" marL="457200" rtl="0" algn="l">
              <a:lnSpc>
                <a:spcPct val="100000"/>
              </a:lnSpc>
              <a:spcBef>
                <a:spcPts val="0"/>
              </a:spcBef>
              <a:spcAft>
                <a:spcPts val="0"/>
              </a:spcAft>
              <a:buNone/>
            </a:pPr>
            <a:r>
              <a:t/>
            </a:r>
            <a:endParaRPr sz="1500">
              <a:latin typeface="Arial"/>
              <a:ea typeface="Arial"/>
              <a:cs typeface="Arial"/>
              <a:sym typeface="Arial"/>
            </a:endParaRPr>
          </a:p>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Rehearse before hand, maybe with a buddy class</a:t>
            </a:r>
            <a:br>
              <a:rPr lang="en" sz="1500">
                <a:latin typeface="Arial"/>
                <a:ea typeface="Arial"/>
                <a:cs typeface="Arial"/>
                <a:sym typeface="Arial"/>
              </a:rPr>
            </a:br>
            <a:endParaRPr sz="1500">
              <a:latin typeface="Arial"/>
              <a:ea typeface="Arial"/>
              <a:cs typeface="Arial"/>
              <a:sym typeface="Arial"/>
            </a:endParaRPr>
          </a:p>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To keep the night moving smoothly and not take too long:</a:t>
            </a:r>
            <a:endParaRPr sz="1500">
              <a:latin typeface="Arial"/>
              <a:ea typeface="Arial"/>
              <a:cs typeface="Arial"/>
              <a:sym typeface="Arial"/>
            </a:endParaRPr>
          </a:p>
          <a:p>
            <a:pPr indent="-323850" lvl="1" marL="914400" rtl="0" algn="l">
              <a:lnSpc>
                <a:spcPct val="100000"/>
              </a:lnSpc>
              <a:spcBef>
                <a:spcPts val="0"/>
              </a:spcBef>
              <a:spcAft>
                <a:spcPts val="0"/>
              </a:spcAft>
              <a:buSzPts val="1500"/>
              <a:buFont typeface="Arial"/>
              <a:buChar char="○"/>
            </a:pPr>
            <a:r>
              <a:rPr lang="en" sz="1500">
                <a:latin typeface="Arial"/>
                <a:ea typeface="Arial"/>
                <a:cs typeface="Arial"/>
                <a:sym typeface="Arial"/>
              </a:rPr>
              <a:t>Centres could be optional</a:t>
            </a:r>
            <a:endParaRPr sz="1500">
              <a:latin typeface="Arial"/>
              <a:ea typeface="Arial"/>
              <a:cs typeface="Arial"/>
              <a:sym typeface="Arial"/>
            </a:endParaRPr>
          </a:p>
          <a:p>
            <a:pPr indent="-323850" lvl="1" marL="914400" rtl="0" algn="l">
              <a:lnSpc>
                <a:spcPct val="100000"/>
              </a:lnSpc>
              <a:spcBef>
                <a:spcPts val="0"/>
              </a:spcBef>
              <a:spcAft>
                <a:spcPts val="0"/>
              </a:spcAft>
              <a:buSzPts val="1500"/>
              <a:buFont typeface="Arial"/>
              <a:buChar char="○"/>
            </a:pPr>
            <a:r>
              <a:rPr lang="en" sz="1500">
                <a:latin typeface="Arial"/>
                <a:ea typeface="Arial"/>
                <a:cs typeface="Arial"/>
                <a:sym typeface="Arial"/>
              </a:rPr>
              <a:t>Ask families to visit what you consider the most important centres first</a:t>
            </a:r>
            <a:endParaRPr sz="1500">
              <a:latin typeface="Arial"/>
              <a:ea typeface="Arial"/>
              <a:cs typeface="Arial"/>
              <a:sym typeface="Arial"/>
            </a:endParaRPr>
          </a:p>
          <a:p>
            <a:pPr indent="-323850" lvl="1" marL="914400" rtl="0" algn="l">
              <a:lnSpc>
                <a:spcPct val="100000"/>
              </a:lnSpc>
              <a:spcBef>
                <a:spcPts val="0"/>
              </a:spcBef>
              <a:spcAft>
                <a:spcPts val="0"/>
              </a:spcAft>
              <a:buSzPts val="1500"/>
              <a:buFont typeface="Arial"/>
              <a:buChar char="○"/>
            </a:pPr>
            <a:r>
              <a:rPr lang="en" sz="1500">
                <a:latin typeface="Arial"/>
                <a:ea typeface="Arial"/>
                <a:cs typeface="Arial"/>
                <a:sym typeface="Arial"/>
              </a:rPr>
              <a:t>Ask that each centre take no longer than 10-15 minute</a:t>
            </a:r>
            <a:br>
              <a:rPr lang="en" sz="1500">
                <a:latin typeface="Arial"/>
                <a:ea typeface="Arial"/>
                <a:cs typeface="Arial"/>
                <a:sym typeface="Arial"/>
              </a:rPr>
            </a:br>
            <a:endParaRPr sz="1500">
              <a:latin typeface="Arial"/>
              <a:ea typeface="Arial"/>
              <a:cs typeface="Arial"/>
              <a:sym typeface="Arial"/>
            </a:endParaRPr>
          </a:p>
          <a:p>
            <a:pPr indent="0" lvl="0" marL="0" rtl="0" algn="l">
              <a:lnSpc>
                <a:spcPct val="100000"/>
              </a:lnSpc>
              <a:spcBef>
                <a:spcPts val="0"/>
              </a:spcBef>
              <a:spcAft>
                <a:spcPts val="0"/>
              </a:spcAft>
              <a:buNone/>
            </a:pPr>
            <a:r>
              <a:t/>
            </a:r>
            <a:endParaRPr sz="1500">
              <a:latin typeface="Arial"/>
              <a:ea typeface="Arial"/>
              <a:cs typeface="Arial"/>
              <a:sym typeface="Arial"/>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5"/>
          <p:cNvSpPr txBox="1"/>
          <p:nvPr>
            <p:ph type="title"/>
          </p:nvPr>
        </p:nvSpPr>
        <p:spPr>
          <a:xfrm>
            <a:off x="311700" y="20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9CB9C"/>
                </a:highlight>
              </a:rPr>
              <a:t>Adaptations</a:t>
            </a:r>
            <a:endParaRPr>
              <a:highlight>
                <a:srgbClr val="F9CB9C"/>
              </a:highlight>
            </a:endParaRPr>
          </a:p>
        </p:txBody>
      </p:sp>
      <p:sp>
        <p:nvSpPr>
          <p:cNvPr id="339" name="Google Shape;339;p55"/>
          <p:cNvSpPr txBox="1"/>
          <p:nvPr>
            <p:ph idx="1" type="body"/>
          </p:nvPr>
        </p:nvSpPr>
        <p:spPr>
          <a:xfrm>
            <a:off x="311700" y="779600"/>
            <a:ext cx="8520600" cy="4222500"/>
          </a:xfrm>
          <a:prstGeom prst="rect">
            <a:avLst/>
          </a:prstGeom>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Ensure children are well prepared, they should fully understand the centres and what specific activities will be taking place</a:t>
            </a:r>
            <a:endParaRPr sz="1500">
              <a:latin typeface="Arial"/>
              <a:ea typeface="Arial"/>
              <a:cs typeface="Arial"/>
              <a:sym typeface="Arial"/>
            </a:endParaRPr>
          </a:p>
          <a:p>
            <a:pPr indent="0" lvl="0" marL="457200" rtl="0" algn="l">
              <a:lnSpc>
                <a:spcPct val="100000"/>
              </a:lnSpc>
              <a:spcBef>
                <a:spcPts val="0"/>
              </a:spcBef>
              <a:spcAft>
                <a:spcPts val="0"/>
              </a:spcAft>
              <a:buNone/>
            </a:pPr>
            <a:r>
              <a:t/>
            </a:r>
            <a:endParaRPr sz="1500">
              <a:latin typeface="Arial"/>
              <a:ea typeface="Arial"/>
              <a:cs typeface="Arial"/>
              <a:sym typeface="Arial"/>
            </a:endParaRPr>
          </a:p>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Rehearse before hand, maybe with a buddy class</a:t>
            </a:r>
            <a:br>
              <a:rPr lang="en" sz="1500">
                <a:latin typeface="Arial"/>
                <a:ea typeface="Arial"/>
                <a:cs typeface="Arial"/>
                <a:sym typeface="Arial"/>
              </a:rPr>
            </a:br>
            <a:endParaRPr sz="1500">
              <a:latin typeface="Arial"/>
              <a:ea typeface="Arial"/>
              <a:cs typeface="Arial"/>
              <a:sym typeface="Arial"/>
            </a:endParaRPr>
          </a:p>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To keep the night moving smoothly and not take too long:</a:t>
            </a:r>
            <a:endParaRPr sz="1500">
              <a:latin typeface="Arial"/>
              <a:ea typeface="Arial"/>
              <a:cs typeface="Arial"/>
              <a:sym typeface="Arial"/>
            </a:endParaRPr>
          </a:p>
          <a:p>
            <a:pPr indent="-323850" lvl="1" marL="914400" rtl="0" algn="l">
              <a:lnSpc>
                <a:spcPct val="100000"/>
              </a:lnSpc>
              <a:spcBef>
                <a:spcPts val="0"/>
              </a:spcBef>
              <a:spcAft>
                <a:spcPts val="0"/>
              </a:spcAft>
              <a:buSzPts val="1500"/>
              <a:buFont typeface="Arial"/>
              <a:buChar char="○"/>
            </a:pPr>
            <a:r>
              <a:rPr lang="en" sz="1500">
                <a:latin typeface="Arial"/>
                <a:ea typeface="Arial"/>
                <a:cs typeface="Arial"/>
                <a:sym typeface="Arial"/>
              </a:rPr>
              <a:t>Centres could be optional</a:t>
            </a:r>
            <a:endParaRPr sz="1500">
              <a:latin typeface="Arial"/>
              <a:ea typeface="Arial"/>
              <a:cs typeface="Arial"/>
              <a:sym typeface="Arial"/>
            </a:endParaRPr>
          </a:p>
          <a:p>
            <a:pPr indent="-323850" lvl="1" marL="914400" rtl="0" algn="l">
              <a:lnSpc>
                <a:spcPct val="100000"/>
              </a:lnSpc>
              <a:spcBef>
                <a:spcPts val="0"/>
              </a:spcBef>
              <a:spcAft>
                <a:spcPts val="0"/>
              </a:spcAft>
              <a:buSzPts val="1500"/>
              <a:buFont typeface="Arial"/>
              <a:buChar char="○"/>
            </a:pPr>
            <a:r>
              <a:rPr lang="en" sz="1500">
                <a:latin typeface="Arial"/>
                <a:ea typeface="Arial"/>
                <a:cs typeface="Arial"/>
                <a:sym typeface="Arial"/>
              </a:rPr>
              <a:t>Ask families to visit what you consider the most important centres first</a:t>
            </a:r>
            <a:endParaRPr sz="1500">
              <a:latin typeface="Arial"/>
              <a:ea typeface="Arial"/>
              <a:cs typeface="Arial"/>
              <a:sym typeface="Arial"/>
            </a:endParaRPr>
          </a:p>
          <a:p>
            <a:pPr indent="-323850" lvl="1" marL="914400" rtl="0" algn="l">
              <a:lnSpc>
                <a:spcPct val="100000"/>
              </a:lnSpc>
              <a:spcBef>
                <a:spcPts val="0"/>
              </a:spcBef>
              <a:spcAft>
                <a:spcPts val="0"/>
              </a:spcAft>
              <a:buSzPts val="1500"/>
              <a:buFont typeface="Arial"/>
              <a:buChar char="○"/>
            </a:pPr>
            <a:r>
              <a:rPr lang="en" sz="1500">
                <a:latin typeface="Arial"/>
                <a:ea typeface="Arial"/>
                <a:cs typeface="Arial"/>
                <a:sym typeface="Arial"/>
              </a:rPr>
              <a:t>Ask that each centre take no longer than 10-15 minute</a:t>
            </a:r>
            <a:br>
              <a:rPr lang="en" sz="1500">
                <a:latin typeface="Arial"/>
                <a:ea typeface="Arial"/>
                <a:cs typeface="Arial"/>
                <a:sym typeface="Arial"/>
              </a:rPr>
            </a:br>
            <a:endParaRPr sz="1500">
              <a:latin typeface="Arial"/>
              <a:ea typeface="Arial"/>
              <a:cs typeface="Arial"/>
              <a:sym typeface="Arial"/>
            </a:endParaRPr>
          </a:p>
          <a:p>
            <a:pPr indent="-323850" lvl="0" marL="457200" rtl="0" algn="l">
              <a:lnSpc>
                <a:spcPct val="100000"/>
              </a:lnSpc>
              <a:spcBef>
                <a:spcPts val="0"/>
              </a:spcBef>
              <a:spcAft>
                <a:spcPts val="0"/>
              </a:spcAft>
              <a:buSzPts val="1500"/>
              <a:buFont typeface="Arial"/>
              <a:buChar char="●"/>
            </a:pPr>
            <a:r>
              <a:rPr lang="en" sz="1500">
                <a:latin typeface="Arial"/>
                <a:ea typeface="Arial"/>
                <a:cs typeface="Arial"/>
                <a:sym typeface="Arial"/>
              </a:rPr>
              <a:t>There should be clear instructions for both children and parents - a Conference Program or checklist can be given to children and parents ahead of time by email or hard copy  </a:t>
            </a:r>
            <a:endParaRPr sz="1500">
              <a:latin typeface="Arial"/>
              <a:ea typeface="Arial"/>
              <a:cs typeface="Arial"/>
              <a:sym typeface="Arial"/>
            </a:endParaRPr>
          </a:p>
          <a:p>
            <a:pPr indent="-323850" lvl="1" marL="914400" rtl="0" algn="l">
              <a:lnSpc>
                <a:spcPct val="100000"/>
              </a:lnSpc>
              <a:spcBef>
                <a:spcPts val="0"/>
              </a:spcBef>
              <a:spcAft>
                <a:spcPts val="0"/>
              </a:spcAft>
              <a:buSzPts val="1500"/>
              <a:buFont typeface="Arial"/>
              <a:buChar char="○"/>
            </a:pPr>
            <a:r>
              <a:rPr lang="en" sz="1500">
                <a:latin typeface="Arial"/>
                <a:ea typeface="Arial"/>
                <a:cs typeface="Arial"/>
                <a:sym typeface="Arial"/>
              </a:rPr>
              <a:t>Ensure the instructions you post at centres and on the forms are clear</a:t>
            </a:r>
            <a:endParaRPr sz="1500">
              <a:latin typeface="Arial"/>
              <a:ea typeface="Arial"/>
              <a:cs typeface="Arial"/>
              <a:sym typeface="Arial"/>
            </a:endParaRPr>
          </a:p>
          <a:p>
            <a:pPr indent="0" lvl="0" marL="0" rtl="0" algn="l">
              <a:lnSpc>
                <a:spcPct val="100000"/>
              </a:lnSpc>
              <a:spcBef>
                <a:spcPts val="0"/>
              </a:spcBef>
              <a:spcAft>
                <a:spcPts val="0"/>
              </a:spcAft>
              <a:buNone/>
            </a:pPr>
            <a:r>
              <a:t/>
            </a:r>
            <a:endParaRPr sz="1500">
              <a:latin typeface="Arial"/>
              <a:ea typeface="Arial"/>
              <a:cs typeface="Arial"/>
              <a:sym typeface="Arial"/>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7E6B"/>
        </a:solidFill>
      </p:bgPr>
    </p:bg>
    <p:spTree>
      <p:nvGrpSpPr>
        <p:cNvPr id="343" name="Shape 343"/>
        <p:cNvGrpSpPr/>
        <p:nvPr/>
      </p:nvGrpSpPr>
      <p:grpSpPr>
        <a:xfrm>
          <a:off x="0" y="0"/>
          <a:ext cx="0" cy="0"/>
          <a:chOff x="0" y="0"/>
          <a:chExt cx="0" cy="0"/>
        </a:xfrm>
      </p:grpSpPr>
      <p:sp>
        <p:nvSpPr>
          <p:cNvPr id="344" name="Google Shape;344;p56"/>
          <p:cNvSpPr txBox="1"/>
          <p:nvPr>
            <p:ph type="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Samples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DD7E6B"/>
                </a:highlight>
              </a:rPr>
              <a:t>Samples</a:t>
            </a:r>
            <a:endParaRPr>
              <a:highlight>
                <a:srgbClr val="DD7E6B"/>
              </a:highlight>
            </a:endParaRPr>
          </a:p>
        </p:txBody>
      </p:sp>
      <p:pic>
        <p:nvPicPr>
          <p:cNvPr id="350" name="Google Shape;350;p57"/>
          <p:cNvPicPr preferRelativeResize="0"/>
          <p:nvPr/>
        </p:nvPicPr>
        <p:blipFill>
          <a:blip r:embed="rId3">
            <a:alphaModFix/>
          </a:blip>
          <a:stretch>
            <a:fillRect/>
          </a:stretch>
        </p:blipFill>
        <p:spPr>
          <a:xfrm>
            <a:off x="159300" y="1289745"/>
            <a:ext cx="4340432" cy="3279100"/>
          </a:xfrm>
          <a:prstGeom prst="rect">
            <a:avLst/>
          </a:prstGeom>
          <a:noFill/>
          <a:ln>
            <a:noFill/>
          </a:ln>
        </p:spPr>
      </p:pic>
      <p:pic>
        <p:nvPicPr>
          <p:cNvPr id="351" name="Google Shape;351;p57"/>
          <p:cNvPicPr preferRelativeResize="0"/>
          <p:nvPr/>
        </p:nvPicPr>
        <p:blipFill>
          <a:blip r:embed="rId4">
            <a:alphaModFix/>
          </a:blip>
          <a:stretch>
            <a:fillRect/>
          </a:stretch>
        </p:blipFill>
        <p:spPr>
          <a:xfrm>
            <a:off x="4647646" y="1288588"/>
            <a:ext cx="4340425" cy="328142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highlight>
                  <a:srgbClr val="DD7E6B"/>
                </a:highlight>
              </a:rPr>
              <a:t>Samples</a:t>
            </a:r>
            <a:endParaRPr/>
          </a:p>
        </p:txBody>
      </p:sp>
      <p:pic>
        <p:nvPicPr>
          <p:cNvPr id="357" name="Google Shape;357;p58"/>
          <p:cNvPicPr preferRelativeResize="0"/>
          <p:nvPr/>
        </p:nvPicPr>
        <p:blipFill>
          <a:blip r:embed="rId3">
            <a:alphaModFix/>
          </a:blip>
          <a:stretch>
            <a:fillRect/>
          </a:stretch>
        </p:blipFill>
        <p:spPr>
          <a:xfrm>
            <a:off x="152400" y="1170125"/>
            <a:ext cx="4716200" cy="3537150"/>
          </a:xfrm>
          <a:prstGeom prst="rect">
            <a:avLst/>
          </a:prstGeom>
          <a:noFill/>
          <a:ln>
            <a:noFill/>
          </a:ln>
        </p:spPr>
      </p:pic>
      <p:pic>
        <p:nvPicPr>
          <p:cNvPr id="358" name="Google Shape;358;p58"/>
          <p:cNvPicPr preferRelativeResize="0"/>
          <p:nvPr/>
        </p:nvPicPr>
        <p:blipFill>
          <a:blip r:embed="rId4">
            <a:alphaModFix/>
          </a:blip>
          <a:stretch>
            <a:fillRect/>
          </a:stretch>
        </p:blipFill>
        <p:spPr>
          <a:xfrm>
            <a:off x="5367625" y="959475"/>
            <a:ext cx="3185075" cy="41288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highlight>
                  <a:srgbClr val="DD7E6B"/>
                </a:highlight>
              </a:rPr>
              <a:t>Samples</a:t>
            </a:r>
            <a:endParaRPr/>
          </a:p>
        </p:txBody>
      </p:sp>
      <p:pic>
        <p:nvPicPr>
          <p:cNvPr id="364" name="Google Shape;364;p59"/>
          <p:cNvPicPr preferRelativeResize="0"/>
          <p:nvPr/>
        </p:nvPicPr>
        <p:blipFill>
          <a:blip r:embed="rId3">
            <a:alphaModFix/>
          </a:blip>
          <a:stretch>
            <a:fillRect/>
          </a:stretch>
        </p:blipFill>
        <p:spPr>
          <a:xfrm>
            <a:off x="1631975" y="48975"/>
            <a:ext cx="3119225" cy="5035525"/>
          </a:xfrm>
          <a:prstGeom prst="rect">
            <a:avLst/>
          </a:prstGeom>
          <a:noFill/>
          <a:ln>
            <a:noFill/>
          </a:ln>
        </p:spPr>
      </p:pic>
      <p:pic>
        <p:nvPicPr>
          <p:cNvPr id="365" name="Google Shape;365;p59"/>
          <p:cNvPicPr preferRelativeResize="0"/>
          <p:nvPr/>
        </p:nvPicPr>
        <p:blipFill>
          <a:blip r:embed="rId4">
            <a:alphaModFix/>
          </a:blip>
          <a:stretch>
            <a:fillRect/>
          </a:stretch>
        </p:blipFill>
        <p:spPr>
          <a:xfrm>
            <a:off x="4811700" y="48975"/>
            <a:ext cx="3119225" cy="506258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60"/>
          <p:cNvSpPr txBox="1"/>
          <p:nvPr>
            <p:ph type="title"/>
          </p:nvPr>
        </p:nvSpPr>
        <p:spPr>
          <a:xfrm>
            <a:off x="311700" y="143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Extra aids for your Students</a:t>
            </a:r>
            <a:endParaRPr/>
          </a:p>
        </p:txBody>
      </p:sp>
      <p:sp>
        <p:nvSpPr>
          <p:cNvPr id="371" name="Google Shape;371;p60"/>
          <p:cNvSpPr txBox="1"/>
          <p:nvPr>
            <p:ph idx="2" type="body"/>
          </p:nvPr>
        </p:nvSpPr>
        <p:spPr>
          <a:xfrm>
            <a:off x="311700" y="1808700"/>
            <a:ext cx="39999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solidFill>
                  <a:srgbClr val="222222"/>
                </a:solidFill>
                <a:highlight>
                  <a:srgbClr val="FFFFFF"/>
                </a:highlight>
                <a:latin typeface="Arial"/>
                <a:ea typeface="Arial"/>
                <a:cs typeface="Arial"/>
                <a:sym typeface="Arial"/>
              </a:rPr>
              <a:t>Giving students an agenda checklist helps the student to be organized. </a:t>
            </a:r>
            <a:endParaRPr sz="1800"/>
          </a:p>
        </p:txBody>
      </p:sp>
      <p:pic>
        <p:nvPicPr>
          <p:cNvPr id="372" name="Google Shape;372;p60"/>
          <p:cNvPicPr preferRelativeResize="0"/>
          <p:nvPr/>
        </p:nvPicPr>
        <p:blipFill>
          <a:blip r:embed="rId3">
            <a:alphaModFix/>
          </a:blip>
          <a:stretch>
            <a:fillRect/>
          </a:stretch>
        </p:blipFill>
        <p:spPr>
          <a:xfrm>
            <a:off x="4978600" y="128415"/>
            <a:ext cx="3999900" cy="497238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aids</a:t>
            </a:r>
            <a:endParaRPr/>
          </a:p>
        </p:txBody>
      </p:sp>
      <p:pic>
        <p:nvPicPr>
          <p:cNvPr id="378" name="Google Shape;378;p61"/>
          <p:cNvPicPr preferRelativeResize="0"/>
          <p:nvPr/>
        </p:nvPicPr>
        <p:blipFill>
          <a:blip r:embed="rId3">
            <a:alphaModFix/>
          </a:blip>
          <a:stretch>
            <a:fillRect/>
          </a:stretch>
        </p:blipFill>
        <p:spPr>
          <a:xfrm>
            <a:off x="3734165" y="0"/>
            <a:ext cx="5168920" cy="5143499"/>
          </a:xfrm>
          <a:prstGeom prst="rect">
            <a:avLst/>
          </a:prstGeom>
          <a:noFill/>
          <a:ln>
            <a:noFill/>
          </a:ln>
        </p:spPr>
      </p:pic>
      <p:sp>
        <p:nvSpPr>
          <p:cNvPr id="379" name="Google Shape;379;p61"/>
          <p:cNvSpPr txBox="1"/>
          <p:nvPr/>
        </p:nvSpPr>
        <p:spPr>
          <a:xfrm>
            <a:off x="72275" y="1987525"/>
            <a:ext cx="3734100" cy="104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4"/>
              </a:rPr>
              <a:t>https://www.edutopia.org/blog/student-led-conferences-resources-ashley-cronin</a:t>
            </a:r>
            <a:endParaRPr>
              <a:latin typeface="Playfair Display"/>
              <a:ea typeface="Playfair Display"/>
              <a:cs typeface="Playfair Display"/>
              <a:sym typeface="Playfair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197250" y="285750"/>
            <a:ext cx="3048000" cy="4572000"/>
          </a:xfrm>
          <a:prstGeom prst="rect">
            <a:avLst/>
          </a:prstGeom>
          <a:noFill/>
          <a:ln>
            <a:noFill/>
          </a:ln>
        </p:spPr>
      </p:pic>
      <p:sp>
        <p:nvSpPr>
          <p:cNvPr id="87" name="Google Shape;87;p17"/>
          <p:cNvSpPr txBox="1"/>
          <p:nvPr>
            <p:ph type="title"/>
          </p:nvPr>
        </p:nvSpPr>
        <p:spPr>
          <a:xfrm>
            <a:off x="311700" y="1275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highlight>
                  <a:srgbClr val="A4C2F4"/>
                </a:highlight>
              </a:rPr>
              <a:t>Rationale</a:t>
            </a:r>
            <a:endParaRPr/>
          </a:p>
        </p:txBody>
      </p:sp>
      <p:sp>
        <p:nvSpPr>
          <p:cNvPr id="88" name="Google Shape;88;p17"/>
          <p:cNvSpPr/>
          <p:nvPr/>
        </p:nvSpPr>
        <p:spPr>
          <a:xfrm>
            <a:off x="1828800" y="771950"/>
            <a:ext cx="1876500" cy="1135500"/>
          </a:xfrm>
          <a:prstGeom prst="wedgeEllipseCallout">
            <a:avLst>
              <a:gd fmla="val -50000" name="adj1"/>
              <a:gd fmla="val 35244"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Consolas"/>
                <a:ea typeface="Consolas"/>
                <a:cs typeface="Consolas"/>
                <a:sym typeface="Consolas"/>
              </a:rPr>
              <a:t>RUSSIAN AL EXCLAIMS:</a:t>
            </a:r>
            <a:endParaRPr b="1" sz="1800">
              <a:latin typeface="Consolas"/>
              <a:ea typeface="Consolas"/>
              <a:cs typeface="Consolas"/>
              <a:sym typeface="Consolas"/>
            </a:endParaRPr>
          </a:p>
        </p:txBody>
      </p:sp>
      <p:sp>
        <p:nvSpPr>
          <p:cNvPr id="89" name="Google Shape;89;p17"/>
          <p:cNvSpPr txBox="1"/>
          <p:nvPr>
            <p:ph idx="1" type="body"/>
          </p:nvPr>
        </p:nvSpPr>
        <p:spPr>
          <a:xfrm>
            <a:off x="3245250" y="285750"/>
            <a:ext cx="5586900" cy="4283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Font typeface="Arial"/>
              <a:buChar char="●"/>
            </a:pPr>
            <a:r>
              <a:rPr lang="en" sz="2400">
                <a:latin typeface="Arial"/>
                <a:ea typeface="Arial"/>
                <a:cs typeface="Arial"/>
                <a:sym typeface="Arial"/>
              </a:rPr>
              <a:t>At each station, it is important to include a </a:t>
            </a:r>
            <a:r>
              <a:rPr lang="en" sz="2400" u="sng">
                <a:latin typeface="Arial"/>
                <a:ea typeface="Arial"/>
                <a:cs typeface="Arial"/>
                <a:sym typeface="Arial"/>
              </a:rPr>
              <a:t>description of the activity </a:t>
            </a:r>
            <a:r>
              <a:rPr lang="en" sz="2400">
                <a:latin typeface="Arial"/>
                <a:ea typeface="Arial"/>
                <a:cs typeface="Arial"/>
                <a:sym typeface="Arial"/>
              </a:rPr>
              <a:t>and </a:t>
            </a:r>
            <a:r>
              <a:rPr lang="en" sz="2400" u="sng">
                <a:latin typeface="Arial"/>
                <a:ea typeface="Arial"/>
                <a:cs typeface="Arial"/>
                <a:sym typeface="Arial"/>
              </a:rPr>
              <a:t>suggested questions</a:t>
            </a:r>
            <a:r>
              <a:rPr lang="en" sz="2400">
                <a:latin typeface="Arial"/>
                <a:ea typeface="Arial"/>
                <a:cs typeface="Arial"/>
                <a:sym typeface="Arial"/>
              </a:rPr>
              <a:t> for the parent to ask the student about. </a:t>
            </a:r>
            <a:endParaRPr sz="2400">
              <a:latin typeface="Arial"/>
              <a:ea typeface="Arial"/>
              <a:cs typeface="Arial"/>
              <a:sym typeface="Arial"/>
            </a:endParaRPr>
          </a:p>
          <a:p>
            <a:pPr indent="0" lvl="0" marL="457200" rtl="0" algn="l">
              <a:spcBef>
                <a:spcPts val="0"/>
              </a:spcBef>
              <a:spcAft>
                <a:spcPts val="0"/>
              </a:spcAft>
              <a:buNone/>
            </a:pPr>
            <a:r>
              <a:t/>
            </a:r>
            <a:endParaRPr sz="2400">
              <a:latin typeface="Arial"/>
              <a:ea typeface="Arial"/>
              <a:cs typeface="Arial"/>
              <a:sym typeface="Arial"/>
            </a:endParaRPr>
          </a:p>
          <a:p>
            <a:pPr indent="-381000" lvl="0" marL="457200" rtl="0" algn="l">
              <a:spcBef>
                <a:spcPts val="0"/>
              </a:spcBef>
              <a:spcAft>
                <a:spcPts val="0"/>
              </a:spcAft>
              <a:buSzPts val="2400"/>
              <a:buFont typeface="Arial"/>
              <a:buChar char="●"/>
            </a:pPr>
            <a:r>
              <a:rPr lang="en" sz="2400">
                <a:latin typeface="Arial"/>
                <a:ea typeface="Arial"/>
                <a:cs typeface="Arial"/>
                <a:sym typeface="Arial"/>
              </a:rPr>
              <a:t>It's a good idea to have a </a:t>
            </a:r>
            <a:r>
              <a:rPr lang="en" sz="2400" u="sng">
                <a:latin typeface="Arial"/>
                <a:ea typeface="Arial"/>
                <a:cs typeface="Arial"/>
                <a:sym typeface="Arial"/>
              </a:rPr>
              <a:t>snack and refreshments</a:t>
            </a:r>
            <a:r>
              <a:rPr lang="en" sz="2400">
                <a:latin typeface="Arial"/>
                <a:ea typeface="Arial"/>
                <a:cs typeface="Arial"/>
                <a:sym typeface="Arial"/>
              </a:rPr>
              <a:t> for at the end of the conference. </a:t>
            </a:r>
            <a:endParaRPr sz="24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999"/>
        </a:solidFill>
      </p:bgPr>
    </p:bg>
    <p:spTree>
      <p:nvGrpSpPr>
        <p:cNvPr id="383" name="Shape 383"/>
        <p:cNvGrpSpPr/>
        <p:nvPr/>
      </p:nvGrpSpPr>
      <p:grpSpPr>
        <a:xfrm>
          <a:off x="0" y="0"/>
          <a:ext cx="0" cy="0"/>
          <a:chOff x="0" y="0"/>
          <a:chExt cx="0" cy="0"/>
        </a:xfrm>
      </p:grpSpPr>
      <p:sp>
        <p:nvSpPr>
          <p:cNvPr id="384" name="Google Shape;384;p62"/>
          <p:cNvSpPr txBox="1"/>
          <p:nvPr>
            <p:ph type="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Thoughts From Teachers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4CCCC"/>
                </a:highlight>
              </a:rPr>
              <a:t>Thoughts From Teachers</a:t>
            </a:r>
            <a:endParaRPr>
              <a:highlight>
                <a:srgbClr val="F4CCCC"/>
              </a:highlight>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4CCCC"/>
                </a:highlight>
              </a:rPr>
              <a:t>Thoughts From Teachers</a:t>
            </a:r>
            <a:endParaRPr>
              <a:highlight>
                <a:srgbClr val="F4CCCC"/>
              </a:highlight>
            </a:endParaRPr>
          </a:p>
        </p:txBody>
      </p:sp>
      <p:sp>
        <p:nvSpPr>
          <p:cNvPr id="395" name="Google Shape;395;p6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Arial"/>
                <a:ea typeface="Arial"/>
                <a:cs typeface="Arial"/>
                <a:sym typeface="Arial"/>
              </a:rPr>
              <a:t>Darren Russell, Principal, Spencer Middle School</a:t>
            </a:r>
            <a:endParaRPr b="1"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Darren came</a:t>
            </a:r>
            <a:r>
              <a:rPr lang="en" sz="1600">
                <a:latin typeface="Arial"/>
                <a:ea typeface="Arial"/>
                <a:cs typeface="Arial"/>
                <a:sym typeface="Arial"/>
              </a:rPr>
              <a:t> to Spencer last year and decided the school would shift to using SLPCs. There was some resistance from the teachers because change is hard</a:t>
            </a:r>
            <a:endParaRPr sz="1600">
              <a:latin typeface="Arial"/>
              <a:ea typeface="Arial"/>
              <a:cs typeface="Arial"/>
              <a:sym typeface="Arial"/>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4CCCC"/>
                </a:highlight>
              </a:rPr>
              <a:t>Thoughts From Teachers</a:t>
            </a:r>
            <a:endParaRPr>
              <a:highlight>
                <a:srgbClr val="F4CCCC"/>
              </a:highlight>
            </a:endParaRPr>
          </a:p>
        </p:txBody>
      </p:sp>
      <p:sp>
        <p:nvSpPr>
          <p:cNvPr id="401" name="Google Shape;401;p65"/>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Arial"/>
                <a:ea typeface="Arial"/>
                <a:cs typeface="Arial"/>
                <a:sym typeface="Arial"/>
              </a:rPr>
              <a:t>Darren Russell, Principal, Spencer Middle School</a:t>
            </a:r>
            <a:endParaRPr b="1"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Darren came to Spencer last year and decided the school would shift to using SLPCs. There was some resistance from the teachers because change is hard</a:t>
            </a:r>
            <a:endParaRPr sz="1600">
              <a:latin typeface="Arial"/>
              <a:ea typeface="Arial"/>
              <a:cs typeface="Arial"/>
              <a:sym typeface="Arial"/>
            </a:endParaRPr>
          </a:p>
          <a:p>
            <a:pPr indent="-330200" lvl="1" marL="914400" rtl="0" algn="l">
              <a:spcBef>
                <a:spcPts val="0"/>
              </a:spcBef>
              <a:spcAft>
                <a:spcPts val="0"/>
              </a:spcAft>
              <a:buSzPts val="1600"/>
              <a:buFont typeface="Arial"/>
              <a:buChar char="○"/>
            </a:pPr>
            <a:r>
              <a:rPr lang="en" sz="1600">
                <a:latin typeface="Arial"/>
                <a:ea typeface="Arial"/>
                <a:cs typeface="Arial"/>
                <a:sym typeface="Arial"/>
              </a:rPr>
              <a:t>Some teachers still wanted a chance for a private conversation</a:t>
            </a:r>
            <a:endParaRPr sz="1600">
              <a:latin typeface="Arial"/>
              <a:ea typeface="Arial"/>
              <a:cs typeface="Arial"/>
              <a:sym typeface="Arial"/>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4CCCC"/>
                </a:highlight>
              </a:rPr>
              <a:t>Thoughts From Teachers</a:t>
            </a:r>
            <a:endParaRPr>
              <a:highlight>
                <a:srgbClr val="F4CCCC"/>
              </a:highlight>
            </a:endParaRPr>
          </a:p>
        </p:txBody>
      </p:sp>
      <p:sp>
        <p:nvSpPr>
          <p:cNvPr id="407" name="Google Shape;407;p66"/>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Arial"/>
                <a:ea typeface="Arial"/>
                <a:cs typeface="Arial"/>
                <a:sym typeface="Arial"/>
              </a:rPr>
              <a:t>Darren Russell, Principal, Spencer Middle School</a:t>
            </a:r>
            <a:endParaRPr b="1"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Darren came to Spencer last year and decided the school would shift to using SLPCs. There was some resistance from the teachers because change is hard</a:t>
            </a:r>
            <a:endParaRPr sz="1600">
              <a:latin typeface="Arial"/>
              <a:ea typeface="Arial"/>
              <a:cs typeface="Arial"/>
              <a:sym typeface="Arial"/>
            </a:endParaRPr>
          </a:p>
          <a:p>
            <a:pPr indent="-330200" lvl="1" marL="914400" rtl="0" algn="l">
              <a:spcBef>
                <a:spcPts val="0"/>
              </a:spcBef>
              <a:spcAft>
                <a:spcPts val="0"/>
              </a:spcAft>
              <a:buSzPts val="1600"/>
              <a:buFont typeface="Arial"/>
              <a:buChar char="○"/>
            </a:pPr>
            <a:r>
              <a:rPr lang="en" sz="1600">
                <a:latin typeface="Arial"/>
                <a:ea typeface="Arial"/>
                <a:cs typeface="Arial"/>
                <a:sym typeface="Arial"/>
              </a:rPr>
              <a:t>Some teachers still wanted a chance for a private conversation</a:t>
            </a:r>
            <a:endParaRPr sz="1600">
              <a:latin typeface="Arial"/>
              <a:ea typeface="Arial"/>
              <a:cs typeface="Arial"/>
              <a:sym typeface="Arial"/>
            </a:endParaRPr>
          </a:p>
          <a:p>
            <a:pPr indent="-330200" lvl="1" marL="914400" rtl="0" algn="l">
              <a:spcBef>
                <a:spcPts val="0"/>
              </a:spcBef>
              <a:spcAft>
                <a:spcPts val="0"/>
              </a:spcAft>
              <a:buSzPts val="1600"/>
              <a:buFont typeface="Arial"/>
              <a:buChar char="○"/>
            </a:pPr>
            <a:r>
              <a:rPr lang="en" sz="1600">
                <a:latin typeface="Arial"/>
                <a:ea typeface="Arial"/>
                <a:cs typeface="Arial"/>
                <a:sym typeface="Arial"/>
              </a:rPr>
              <a:t>One solution for this is to have the teacher be a station the parents must visit</a:t>
            </a:r>
            <a:endParaRPr sz="1600">
              <a:latin typeface="Arial"/>
              <a:ea typeface="Arial"/>
              <a:cs typeface="Arial"/>
              <a:sym typeface="Arial"/>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4CCCC"/>
                </a:highlight>
              </a:rPr>
              <a:t>Thoughts From Teachers</a:t>
            </a:r>
            <a:endParaRPr>
              <a:highlight>
                <a:srgbClr val="F4CCCC"/>
              </a:highlight>
            </a:endParaRPr>
          </a:p>
        </p:txBody>
      </p:sp>
      <p:sp>
        <p:nvSpPr>
          <p:cNvPr id="413" name="Google Shape;413;p67"/>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Arial"/>
                <a:ea typeface="Arial"/>
                <a:cs typeface="Arial"/>
                <a:sym typeface="Arial"/>
              </a:rPr>
              <a:t>Darren Russell, Principal, Spencer Middle School</a:t>
            </a:r>
            <a:endParaRPr b="1"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Darren came to Spencer last year and decided the school would shift to using SLPCs. There was some resistance from the teachers because change is hard</a:t>
            </a:r>
            <a:endParaRPr sz="1600">
              <a:latin typeface="Arial"/>
              <a:ea typeface="Arial"/>
              <a:cs typeface="Arial"/>
              <a:sym typeface="Arial"/>
            </a:endParaRPr>
          </a:p>
          <a:p>
            <a:pPr indent="-330200" lvl="1" marL="914400" rtl="0" algn="l">
              <a:spcBef>
                <a:spcPts val="0"/>
              </a:spcBef>
              <a:spcAft>
                <a:spcPts val="0"/>
              </a:spcAft>
              <a:buSzPts val="1600"/>
              <a:buFont typeface="Arial"/>
              <a:buChar char="○"/>
            </a:pPr>
            <a:r>
              <a:rPr lang="en" sz="1600">
                <a:latin typeface="Arial"/>
                <a:ea typeface="Arial"/>
                <a:cs typeface="Arial"/>
                <a:sym typeface="Arial"/>
              </a:rPr>
              <a:t>Some teachers still wanted a chance for a private conversation</a:t>
            </a:r>
            <a:endParaRPr sz="1600">
              <a:latin typeface="Arial"/>
              <a:ea typeface="Arial"/>
              <a:cs typeface="Arial"/>
              <a:sym typeface="Arial"/>
            </a:endParaRPr>
          </a:p>
          <a:p>
            <a:pPr indent="-330200" lvl="1" marL="914400" rtl="0" algn="l">
              <a:spcBef>
                <a:spcPts val="0"/>
              </a:spcBef>
              <a:spcAft>
                <a:spcPts val="0"/>
              </a:spcAft>
              <a:buSzPts val="1600"/>
              <a:buFont typeface="Arial"/>
              <a:buChar char="○"/>
            </a:pPr>
            <a:r>
              <a:rPr lang="en" sz="1600">
                <a:latin typeface="Arial"/>
                <a:ea typeface="Arial"/>
                <a:cs typeface="Arial"/>
                <a:sym typeface="Arial"/>
              </a:rPr>
              <a:t>One solution for this is to have the teacher be a station the parents must visit</a:t>
            </a:r>
            <a:endParaRPr sz="1600">
              <a:latin typeface="Arial"/>
              <a:ea typeface="Arial"/>
              <a:cs typeface="Arial"/>
              <a:sym typeface="Arial"/>
            </a:endParaRPr>
          </a:p>
          <a:p>
            <a:pPr indent="-330200" lvl="1" marL="914400" rtl="0" algn="l">
              <a:spcBef>
                <a:spcPts val="0"/>
              </a:spcBef>
              <a:spcAft>
                <a:spcPts val="0"/>
              </a:spcAft>
              <a:buSzPts val="1600"/>
              <a:buFont typeface="Arial"/>
              <a:buChar char="○"/>
            </a:pPr>
            <a:r>
              <a:rPr lang="en" sz="1600">
                <a:latin typeface="Arial"/>
                <a:ea typeface="Arial"/>
                <a:cs typeface="Arial"/>
                <a:sym typeface="Arial"/>
              </a:rPr>
              <a:t>Any super important issues should be known about by parents ahead of time - NO SURPRISES for the parents in SLPCs or report cards</a:t>
            </a:r>
            <a:endParaRPr sz="1600">
              <a:latin typeface="Arial"/>
              <a:ea typeface="Arial"/>
              <a:cs typeface="Arial"/>
              <a:sym typeface="Arial"/>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4CCCC"/>
                </a:highlight>
              </a:rPr>
              <a:t>Thoughts From Teachers</a:t>
            </a:r>
            <a:endParaRPr>
              <a:highlight>
                <a:srgbClr val="F4CCCC"/>
              </a:highlight>
            </a:endParaRPr>
          </a:p>
        </p:txBody>
      </p:sp>
      <p:sp>
        <p:nvSpPr>
          <p:cNvPr id="419" name="Google Shape;419;p68"/>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Arial"/>
                <a:ea typeface="Arial"/>
                <a:cs typeface="Arial"/>
                <a:sym typeface="Arial"/>
              </a:rPr>
              <a:t>Darren Russell, Principal, Spencer Middle School</a:t>
            </a:r>
            <a:endParaRPr b="1"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Darren came to Spencer last year and decided the school would shift to using SLPCs. There was some resistance from the teachers because change is hard</a:t>
            </a:r>
            <a:endParaRPr sz="1600">
              <a:latin typeface="Arial"/>
              <a:ea typeface="Arial"/>
              <a:cs typeface="Arial"/>
              <a:sym typeface="Arial"/>
            </a:endParaRPr>
          </a:p>
          <a:p>
            <a:pPr indent="-330200" lvl="1" marL="914400" rtl="0" algn="l">
              <a:spcBef>
                <a:spcPts val="0"/>
              </a:spcBef>
              <a:spcAft>
                <a:spcPts val="0"/>
              </a:spcAft>
              <a:buSzPts val="1600"/>
              <a:buFont typeface="Arial"/>
              <a:buChar char="○"/>
            </a:pPr>
            <a:r>
              <a:rPr lang="en" sz="1600">
                <a:latin typeface="Arial"/>
                <a:ea typeface="Arial"/>
                <a:cs typeface="Arial"/>
                <a:sym typeface="Arial"/>
              </a:rPr>
              <a:t>Some teachers still wanted a chance for a private conversation</a:t>
            </a:r>
            <a:endParaRPr sz="1600">
              <a:latin typeface="Arial"/>
              <a:ea typeface="Arial"/>
              <a:cs typeface="Arial"/>
              <a:sym typeface="Arial"/>
            </a:endParaRPr>
          </a:p>
          <a:p>
            <a:pPr indent="-330200" lvl="1" marL="914400" rtl="0" algn="l">
              <a:spcBef>
                <a:spcPts val="0"/>
              </a:spcBef>
              <a:spcAft>
                <a:spcPts val="0"/>
              </a:spcAft>
              <a:buSzPts val="1600"/>
              <a:buFont typeface="Arial"/>
              <a:buChar char="○"/>
            </a:pPr>
            <a:r>
              <a:rPr lang="en" sz="1600">
                <a:latin typeface="Arial"/>
                <a:ea typeface="Arial"/>
                <a:cs typeface="Arial"/>
                <a:sym typeface="Arial"/>
              </a:rPr>
              <a:t>One solution for this is to have the teacher be a station the parents must visit</a:t>
            </a:r>
            <a:endParaRPr sz="1600">
              <a:latin typeface="Arial"/>
              <a:ea typeface="Arial"/>
              <a:cs typeface="Arial"/>
              <a:sym typeface="Arial"/>
            </a:endParaRPr>
          </a:p>
          <a:p>
            <a:pPr indent="-330200" lvl="1" marL="914400" rtl="0" algn="l">
              <a:spcBef>
                <a:spcPts val="0"/>
              </a:spcBef>
              <a:spcAft>
                <a:spcPts val="0"/>
              </a:spcAft>
              <a:buSzPts val="1600"/>
              <a:buFont typeface="Arial"/>
              <a:buChar char="○"/>
            </a:pPr>
            <a:r>
              <a:rPr lang="en" sz="1600">
                <a:latin typeface="Arial"/>
                <a:ea typeface="Arial"/>
                <a:cs typeface="Arial"/>
                <a:sym typeface="Arial"/>
              </a:rPr>
              <a:t>Any super important issues should be known about by parents ahead of time - NO SURPRISES for the parents in SLPCs or report cards</a:t>
            </a:r>
            <a:br>
              <a:rPr lang="en" sz="1600">
                <a:latin typeface="Arial"/>
                <a:ea typeface="Arial"/>
                <a:cs typeface="Arial"/>
                <a:sym typeface="Arial"/>
              </a:rPr>
            </a:br>
            <a:endParaRPr sz="1600">
              <a:latin typeface="Arial"/>
              <a:ea typeface="Arial"/>
              <a:cs typeface="Arial"/>
              <a:sym typeface="Arial"/>
            </a:endParaRPr>
          </a:p>
          <a:p>
            <a:pPr indent="0" lvl="0" marL="0" rtl="0" algn="l">
              <a:spcBef>
                <a:spcPts val="0"/>
              </a:spcBef>
              <a:spcAft>
                <a:spcPts val="0"/>
              </a:spcAft>
              <a:buNone/>
            </a:pPr>
            <a:r>
              <a:rPr b="1" lang="en" sz="1600">
                <a:latin typeface="Arial"/>
                <a:ea typeface="Arial"/>
                <a:cs typeface="Arial"/>
                <a:sym typeface="Arial"/>
              </a:rPr>
              <a:t>Tammy Orthner, Grade 6 Teacher, Spencer Middle School</a:t>
            </a:r>
            <a:endParaRPr b="1"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“Parents want to know if you know their kid” - so her big focus was on getting this across</a:t>
            </a:r>
            <a:endParaRPr sz="1600">
              <a:latin typeface="Arial"/>
              <a:ea typeface="Arial"/>
              <a:cs typeface="Arial"/>
              <a:sym typeface="Arial"/>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4CCCC"/>
                </a:highlight>
              </a:rPr>
              <a:t>Thoughts From Teachers</a:t>
            </a:r>
            <a:endParaRPr>
              <a:highlight>
                <a:srgbClr val="F4CCCC"/>
              </a:highlight>
            </a:endParaRPr>
          </a:p>
        </p:txBody>
      </p:sp>
      <p:sp>
        <p:nvSpPr>
          <p:cNvPr id="425" name="Google Shape;425;p69"/>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4CCCC"/>
                </a:highlight>
              </a:rPr>
              <a:t>Thoughts From Teachers</a:t>
            </a:r>
            <a:endParaRPr>
              <a:highlight>
                <a:srgbClr val="F4CCCC"/>
              </a:highlight>
            </a:endParaRPr>
          </a:p>
        </p:txBody>
      </p:sp>
      <p:sp>
        <p:nvSpPr>
          <p:cNvPr id="431" name="Google Shape;431;p70"/>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Arial"/>
                <a:ea typeface="Arial"/>
                <a:cs typeface="Arial"/>
                <a:sym typeface="Arial"/>
              </a:rPr>
              <a:t>Paula Andrew, Grade 3 Teacher, Happy Valley Elementary</a:t>
            </a:r>
            <a:endParaRPr b="1"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About two months prior to the first SLC, Paula gets her students to start assembling together a portfolio. This portfolio is a collection of various materials from all subjects, and this portfolio becomes the main tool for the children to reference during the SLCs</a:t>
            </a:r>
            <a:endParaRPr sz="1600">
              <a:latin typeface="Arial"/>
              <a:ea typeface="Arial"/>
              <a:cs typeface="Arial"/>
              <a:sym typeface="Arial"/>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4CCCC"/>
                </a:highlight>
              </a:rPr>
              <a:t>Thoughts From Teachers</a:t>
            </a:r>
            <a:endParaRPr>
              <a:highlight>
                <a:srgbClr val="F4CCCC"/>
              </a:highlight>
            </a:endParaRPr>
          </a:p>
        </p:txBody>
      </p:sp>
      <p:sp>
        <p:nvSpPr>
          <p:cNvPr id="437" name="Google Shape;437;p71"/>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Arial"/>
                <a:ea typeface="Arial"/>
                <a:cs typeface="Arial"/>
                <a:sym typeface="Arial"/>
              </a:rPr>
              <a:t>Paula Andrew, Grade 3 Teacher, Happy Valley Elementary</a:t>
            </a:r>
            <a:endParaRPr b="1"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About two months prior to the first SLC, Paula gets her students to start assembling together a portfolio. This portfolio is a collection of various materials from all subjects, and this portfolio becomes the main tool for the children to reference during the SLCs</a:t>
            </a:r>
            <a:br>
              <a:rPr lang="en" sz="1600">
                <a:latin typeface="Arial"/>
                <a:ea typeface="Arial"/>
                <a:cs typeface="Arial"/>
                <a:sym typeface="Arial"/>
              </a:rPr>
            </a:br>
            <a:endParaRPr sz="1600">
              <a:latin typeface="Arial"/>
              <a:ea typeface="Arial"/>
              <a:cs typeface="Arial"/>
              <a:sym typeface="Arial"/>
            </a:endParaRPr>
          </a:p>
          <a:p>
            <a:pPr indent="0" lvl="0" marL="0" rtl="0" algn="l">
              <a:spcBef>
                <a:spcPts val="0"/>
              </a:spcBef>
              <a:spcAft>
                <a:spcPts val="0"/>
              </a:spcAft>
              <a:buNone/>
            </a:pPr>
            <a:r>
              <a:rPr b="1" lang="en" sz="1600">
                <a:latin typeface="Arial"/>
                <a:ea typeface="Arial"/>
                <a:cs typeface="Arial"/>
                <a:sym typeface="Arial"/>
              </a:rPr>
              <a:t>Lisa Lockerbie, Nature Kindergarten, Sangster Elementary</a:t>
            </a: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Gives the opportunity for parents to speak to her during the SLC. If there are important, private issues that need to be discussed, Lisa will set up another meeting time. Usually there is regular conversation between Lisa and parents, so this isn’t often the case. SLCs are more a time for kids to show their family where they spend their days and what they do and learn</a:t>
            </a:r>
            <a:endParaRPr sz="1600">
              <a:latin typeface="Arial"/>
              <a:ea typeface="Arial"/>
              <a:cs typeface="Arial"/>
              <a:sym typeface="Arial"/>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8"/>
          <p:cNvPicPr preferRelativeResize="0"/>
          <p:nvPr/>
        </p:nvPicPr>
        <p:blipFill>
          <a:blip r:embed="rId3">
            <a:alphaModFix/>
          </a:blip>
          <a:stretch>
            <a:fillRect/>
          </a:stretch>
        </p:blipFill>
        <p:spPr>
          <a:xfrm>
            <a:off x="197250" y="285750"/>
            <a:ext cx="3048000" cy="4572000"/>
          </a:xfrm>
          <a:prstGeom prst="rect">
            <a:avLst/>
          </a:prstGeom>
          <a:noFill/>
          <a:ln>
            <a:noFill/>
          </a:ln>
        </p:spPr>
      </p:pic>
      <p:sp>
        <p:nvSpPr>
          <p:cNvPr id="95" name="Google Shape;95;p18"/>
          <p:cNvSpPr txBox="1"/>
          <p:nvPr>
            <p:ph type="title"/>
          </p:nvPr>
        </p:nvSpPr>
        <p:spPr>
          <a:xfrm>
            <a:off x="311700" y="1275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highlight>
                  <a:srgbClr val="A4C2F4"/>
                </a:highlight>
              </a:rPr>
              <a:t>Rationale</a:t>
            </a:r>
            <a:endParaRPr/>
          </a:p>
        </p:txBody>
      </p:sp>
      <p:sp>
        <p:nvSpPr>
          <p:cNvPr id="96" name="Google Shape;96;p18"/>
          <p:cNvSpPr txBox="1"/>
          <p:nvPr>
            <p:ph idx="1" type="body"/>
          </p:nvPr>
        </p:nvSpPr>
        <p:spPr>
          <a:xfrm>
            <a:off x="3245250" y="285750"/>
            <a:ext cx="5586900" cy="4283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Font typeface="Arial"/>
              <a:buChar char="●"/>
            </a:pPr>
            <a:r>
              <a:rPr lang="en" sz="2400">
                <a:latin typeface="Arial"/>
                <a:ea typeface="Arial"/>
                <a:cs typeface="Arial"/>
                <a:sym typeface="Arial"/>
              </a:rPr>
              <a:t>Relevant and useful for all subjects and areas of school </a:t>
            </a:r>
            <a:endParaRPr sz="2400">
              <a:latin typeface="Arial"/>
              <a:ea typeface="Arial"/>
              <a:cs typeface="Arial"/>
              <a:sym typeface="Arial"/>
            </a:endParaRPr>
          </a:p>
          <a:p>
            <a:pPr indent="0" lvl="0" marL="457200" rtl="0" algn="l">
              <a:spcBef>
                <a:spcPts val="0"/>
              </a:spcBef>
              <a:spcAft>
                <a:spcPts val="0"/>
              </a:spcAft>
              <a:buNone/>
            </a:pPr>
            <a:r>
              <a:t/>
            </a:r>
            <a:endParaRPr sz="2400">
              <a:latin typeface="Arial"/>
              <a:ea typeface="Arial"/>
              <a:cs typeface="Arial"/>
              <a:sym typeface="Arial"/>
            </a:endParaRPr>
          </a:p>
          <a:p>
            <a:pPr indent="-381000" lvl="0" marL="457200" rtl="0" algn="l">
              <a:spcBef>
                <a:spcPts val="0"/>
              </a:spcBef>
              <a:spcAft>
                <a:spcPts val="0"/>
              </a:spcAft>
              <a:buSzPts val="2400"/>
              <a:buFont typeface="Arial"/>
              <a:buChar char="●"/>
            </a:pPr>
            <a:r>
              <a:rPr lang="en" sz="2400">
                <a:latin typeface="Arial"/>
                <a:ea typeface="Arial"/>
                <a:cs typeface="Arial"/>
                <a:sym typeface="Arial"/>
              </a:rPr>
              <a:t>Reading, Writing, Math, Science, Social Studies, PE, Music, Art, and Social/Emotional development.</a:t>
            </a:r>
            <a:endParaRPr sz="2400">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sz="2400">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sz="2400">
              <a:latin typeface="Arial"/>
              <a:ea typeface="Arial"/>
              <a:cs typeface="Arial"/>
              <a:sym typeface="Arial"/>
            </a:endParaRPr>
          </a:p>
        </p:txBody>
      </p:sp>
      <p:sp>
        <p:nvSpPr>
          <p:cNvPr id="97" name="Google Shape;97;p18"/>
          <p:cNvSpPr/>
          <p:nvPr/>
        </p:nvSpPr>
        <p:spPr>
          <a:xfrm>
            <a:off x="1912475" y="700225"/>
            <a:ext cx="1781100" cy="1135500"/>
          </a:xfrm>
          <a:prstGeom prst="wedgeEllipseCallout">
            <a:avLst>
              <a:gd fmla="val -52685" name="adj1"/>
              <a:gd fmla="val 38404"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Consolas"/>
                <a:ea typeface="Consolas"/>
                <a:cs typeface="Consolas"/>
                <a:sym typeface="Consolas"/>
              </a:rPr>
              <a:t>RUSSIAN AL SHOUTS:</a:t>
            </a:r>
            <a:endParaRPr b="1" sz="1800">
              <a:latin typeface="Consolas"/>
              <a:ea typeface="Consolas"/>
              <a:cs typeface="Consolas"/>
              <a:sym typeface="Consolas"/>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441" name="Shape 441"/>
        <p:cNvGrpSpPr/>
        <p:nvPr/>
      </p:nvGrpSpPr>
      <p:grpSpPr>
        <a:xfrm>
          <a:off x="0" y="0"/>
          <a:ext cx="0" cy="0"/>
          <a:chOff x="0" y="0"/>
          <a:chExt cx="0" cy="0"/>
        </a:xfrm>
      </p:grpSpPr>
      <p:sp>
        <p:nvSpPr>
          <p:cNvPr id="442" name="Google Shape;442;p72"/>
          <p:cNvSpPr txBox="1"/>
          <p:nvPr>
            <p:ph type="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Closing</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pic>
        <p:nvPicPr>
          <p:cNvPr id="447" name="Google Shape;447;p73"/>
          <p:cNvPicPr preferRelativeResize="0"/>
          <p:nvPr/>
        </p:nvPicPr>
        <p:blipFill>
          <a:blip r:embed="rId3">
            <a:alphaModFix/>
          </a:blip>
          <a:stretch>
            <a:fillRect/>
          </a:stretch>
        </p:blipFill>
        <p:spPr>
          <a:xfrm>
            <a:off x="0" y="0"/>
            <a:ext cx="9144001" cy="5143500"/>
          </a:xfrm>
          <a:prstGeom prst="rect">
            <a:avLst/>
          </a:prstGeom>
          <a:noFill/>
          <a:ln>
            <a:noFill/>
          </a:ln>
        </p:spPr>
      </p:pic>
      <p:sp>
        <p:nvSpPr>
          <p:cNvPr id="448" name="Google Shape;448;p73"/>
          <p:cNvSpPr txBox="1"/>
          <p:nvPr>
            <p:ph type="title"/>
          </p:nvPr>
        </p:nvSpPr>
        <p:spPr>
          <a:xfrm>
            <a:off x="313250" y="124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highlight>
                  <a:srgbClr val="9FC5E8"/>
                </a:highlight>
              </a:rPr>
              <a:t>Closing</a:t>
            </a:r>
            <a:endParaRPr>
              <a:highlight>
                <a:srgbClr val="9FC5E8"/>
              </a:highlight>
            </a:endParaRPr>
          </a:p>
        </p:txBody>
      </p:sp>
      <p:sp>
        <p:nvSpPr>
          <p:cNvPr id="449" name="Google Shape;449;p73"/>
          <p:cNvSpPr txBox="1"/>
          <p:nvPr>
            <p:ph idx="1" type="body"/>
          </p:nvPr>
        </p:nvSpPr>
        <p:spPr>
          <a:xfrm>
            <a:off x="79550" y="468200"/>
            <a:ext cx="8988000" cy="426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0000"/>
                </a:solidFill>
                <a:highlight>
                  <a:srgbClr val="D9EAD3"/>
                </a:highlight>
              </a:rPr>
              <a:t>Take-away points:</a:t>
            </a:r>
            <a:endParaRPr b="1" sz="2000">
              <a:solidFill>
                <a:srgbClr val="000000"/>
              </a:solidFill>
              <a:highlight>
                <a:srgbClr val="D9EAD3"/>
              </a:highlight>
            </a:endParaRPr>
          </a:p>
          <a:p>
            <a:pPr indent="-342900" lvl="0" marL="457200" rtl="0" algn="l">
              <a:spcBef>
                <a:spcPts val="1600"/>
              </a:spcBef>
              <a:spcAft>
                <a:spcPts val="0"/>
              </a:spcAft>
              <a:buClr>
                <a:srgbClr val="000000"/>
              </a:buClr>
              <a:buSzPts val="1800"/>
              <a:buChar char="●"/>
            </a:pPr>
            <a:r>
              <a:rPr lang="en">
                <a:solidFill>
                  <a:srgbClr val="000000"/>
                </a:solidFill>
                <a:highlight>
                  <a:srgbClr val="D9EAD3"/>
                </a:highlight>
              </a:rPr>
              <a:t>SLPCs are beneficial for everyone</a:t>
            </a:r>
            <a:br>
              <a:rPr lang="en">
                <a:solidFill>
                  <a:srgbClr val="000000"/>
                </a:solidFill>
                <a:highlight>
                  <a:srgbClr val="D9EAD3"/>
                </a:highlight>
              </a:rPr>
            </a:br>
            <a:endParaRPr>
              <a:solidFill>
                <a:srgbClr val="000000"/>
              </a:solidFill>
              <a:highlight>
                <a:srgbClr val="D9EAD3"/>
              </a:highlight>
            </a:endParaRPr>
          </a:p>
          <a:p>
            <a:pPr indent="-342900" lvl="0" marL="457200" rtl="0" algn="l">
              <a:spcBef>
                <a:spcPts val="0"/>
              </a:spcBef>
              <a:spcAft>
                <a:spcPts val="0"/>
              </a:spcAft>
              <a:buClr>
                <a:srgbClr val="000000"/>
              </a:buClr>
              <a:buSzPts val="1800"/>
              <a:buChar char="●"/>
            </a:pPr>
            <a:r>
              <a:rPr lang="en">
                <a:solidFill>
                  <a:srgbClr val="000000"/>
                </a:solidFill>
                <a:highlight>
                  <a:srgbClr val="D9EAD3"/>
                </a:highlight>
              </a:rPr>
              <a:t>Reflect child’s learning</a:t>
            </a:r>
            <a:endParaRPr>
              <a:solidFill>
                <a:srgbClr val="000000"/>
              </a:solidFill>
              <a:highlight>
                <a:srgbClr val="D9EAD3"/>
              </a:highlight>
            </a:endParaRPr>
          </a:p>
          <a:p>
            <a:pPr indent="0" lvl="0" marL="0" rtl="0" algn="l">
              <a:spcBef>
                <a:spcPts val="1600"/>
              </a:spcBef>
              <a:spcAft>
                <a:spcPts val="0"/>
              </a:spcAft>
              <a:buNone/>
            </a:pPr>
            <a:r>
              <a:t/>
            </a:r>
            <a:endParaRPr>
              <a:solidFill>
                <a:srgbClr val="000000"/>
              </a:solidFill>
              <a:highlight>
                <a:srgbClr val="D9EAD3"/>
              </a:highlight>
            </a:endParaRPr>
          </a:p>
          <a:p>
            <a:pPr indent="-342900" lvl="0" marL="457200" rtl="0" algn="l">
              <a:spcBef>
                <a:spcPts val="1600"/>
              </a:spcBef>
              <a:spcAft>
                <a:spcPts val="0"/>
              </a:spcAft>
              <a:buClr>
                <a:srgbClr val="000000"/>
              </a:buClr>
              <a:buSzPts val="1800"/>
              <a:buChar char="●"/>
            </a:pPr>
            <a:r>
              <a:rPr lang="en">
                <a:solidFill>
                  <a:srgbClr val="000000"/>
                </a:solidFill>
                <a:highlight>
                  <a:srgbClr val="D9EAD3"/>
                </a:highlight>
              </a:rPr>
              <a:t>Can be done for all subjects </a:t>
            </a:r>
            <a:endParaRPr>
              <a:solidFill>
                <a:srgbClr val="000000"/>
              </a:solidFill>
              <a:highlight>
                <a:srgbClr val="D9EAD3"/>
              </a:highlight>
            </a:endParaRPr>
          </a:p>
          <a:p>
            <a:pPr indent="-342900" lvl="1" marL="914400" rtl="0" algn="l">
              <a:spcBef>
                <a:spcPts val="0"/>
              </a:spcBef>
              <a:spcAft>
                <a:spcPts val="0"/>
              </a:spcAft>
              <a:buClr>
                <a:srgbClr val="000000"/>
              </a:buClr>
              <a:buSzPts val="1800"/>
              <a:buChar char="○"/>
            </a:pPr>
            <a:r>
              <a:rPr lang="en" sz="1800">
                <a:solidFill>
                  <a:srgbClr val="000000"/>
                </a:solidFill>
                <a:highlight>
                  <a:srgbClr val="D9EAD3"/>
                </a:highlight>
              </a:rPr>
              <a:t>Offer student choice !</a:t>
            </a:r>
            <a:br>
              <a:rPr lang="en" sz="1800">
                <a:solidFill>
                  <a:srgbClr val="000000"/>
                </a:solidFill>
                <a:highlight>
                  <a:srgbClr val="D9EAD3"/>
                </a:highlight>
              </a:rPr>
            </a:br>
            <a:endParaRPr sz="1800">
              <a:solidFill>
                <a:srgbClr val="000000"/>
              </a:solidFill>
              <a:highlight>
                <a:srgbClr val="D9EAD3"/>
              </a:highlight>
            </a:endParaRPr>
          </a:p>
          <a:p>
            <a:pPr indent="-342900" lvl="0" marL="457200" rtl="0" algn="l">
              <a:spcBef>
                <a:spcPts val="0"/>
              </a:spcBef>
              <a:spcAft>
                <a:spcPts val="0"/>
              </a:spcAft>
              <a:buClr>
                <a:srgbClr val="000000"/>
              </a:buClr>
              <a:buSzPts val="1800"/>
              <a:buChar char="●"/>
            </a:pPr>
            <a:r>
              <a:rPr lang="en">
                <a:solidFill>
                  <a:srgbClr val="000000"/>
                </a:solidFill>
                <a:highlight>
                  <a:srgbClr val="D9EAD3"/>
                </a:highlight>
              </a:rPr>
              <a:t>Disadvantages and biases can be mitigated</a:t>
            </a:r>
            <a:endParaRPr>
              <a:solidFill>
                <a:srgbClr val="000000"/>
              </a:solidFill>
              <a:highlight>
                <a:srgbClr val="D9EAD3"/>
              </a:highlight>
            </a:endParaRPr>
          </a:p>
          <a:p>
            <a:pPr indent="0" lvl="0" marL="0" rtl="0" algn="l">
              <a:spcBef>
                <a:spcPts val="1600"/>
              </a:spcBef>
              <a:spcAft>
                <a:spcPts val="0"/>
              </a:spcAft>
              <a:buNone/>
            </a:pPr>
            <a:r>
              <a:t/>
            </a:r>
            <a:endParaRPr>
              <a:solidFill>
                <a:srgbClr val="000000"/>
              </a:solidFill>
              <a:highlight>
                <a:srgbClr val="D9EAD3"/>
              </a:highlight>
            </a:endParaRPr>
          </a:p>
          <a:p>
            <a:pPr indent="-342900" lvl="0" marL="457200" rtl="0" algn="l">
              <a:spcBef>
                <a:spcPts val="1600"/>
              </a:spcBef>
              <a:spcAft>
                <a:spcPts val="0"/>
              </a:spcAft>
              <a:buClr>
                <a:srgbClr val="000000"/>
              </a:buClr>
              <a:buSzPts val="1800"/>
              <a:buChar char="●"/>
            </a:pPr>
            <a:r>
              <a:rPr lang="en">
                <a:highlight>
                  <a:srgbClr val="D9EAD3"/>
                </a:highlight>
              </a:rPr>
              <a:t>CELEBRATION of the child!</a:t>
            </a:r>
            <a:endParaRPr>
              <a:solidFill>
                <a:srgbClr val="000000"/>
              </a:solidFill>
              <a:highlight>
                <a:srgbClr val="D9EAD3"/>
              </a:highlight>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pic>
        <p:nvPicPr>
          <p:cNvPr id="454" name="Google Shape;454;p74"/>
          <p:cNvPicPr preferRelativeResize="0"/>
          <p:nvPr/>
        </p:nvPicPr>
        <p:blipFill>
          <a:blip r:embed="rId3">
            <a:alphaModFix/>
          </a:blip>
          <a:stretch>
            <a:fillRect/>
          </a:stretch>
        </p:blipFill>
        <p:spPr>
          <a:xfrm>
            <a:off x="0" y="0"/>
            <a:ext cx="9144001" cy="5143500"/>
          </a:xfrm>
          <a:prstGeom prst="rect">
            <a:avLst/>
          </a:prstGeom>
          <a:noFill/>
          <a:ln>
            <a:noFill/>
          </a:ln>
        </p:spPr>
      </p:pic>
      <p:pic>
        <p:nvPicPr>
          <p:cNvPr id="455" name="Google Shape;455;p74"/>
          <p:cNvPicPr preferRelativeResize="0"/>
          <p:nvPr/>
        </p:nvPicPr>
        <p:blipFill>
          <a:blip r:embed="rId4">
            <a:alphaModFix/>
          </a:blip>
          <a:stretch>
            <a:fillRect/>
          </a:stretch>
        </p:blipFill>
        <p:spPr>
          <a:xfrm>
            <a:off x="563943" y="343280"/>
            <a:ext cx="8016120" cy="44569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75"/>
          <p:cNvSpPr/>
          <p:nvPr/>
        </p:nvSpPr>
        <p:spPr>
          <a:xfrm>
            <a:off x="-54225" y="1541150"/>
            <a:ext cx="4844664" cy="2999916"/>
          </a:xfrm>
          <a:prstGeom prst="cloud">
            <a:avLst/>
          </a:prstGeom>
          <a:solidFill>
            <a:srgbClr val="FF00FF"/>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highlight>
                  <a:srgbClr val="DD7E6B"/>
                </a:highlight>
              </a:rPr>
              <a:t>Activity</a:t>
            </a:r>
            <a:endParaRPr/>
          </a:p>
        </p:txBody>
      </p:sp>
      <p:sp>
        <p:nvSpPr>
          <p:cNvPr id="462" name="Google Shape;462;p75"/>
          <p:cNvSpPr txBox="1"/>
          <p:nvPr>
            <p:ph idx="1" type="body"/>
          </p:nvPr>
        </p:nvSpPr>
        <p:spPr>
          <a:xfrm>
            <a:off x="119750" y="2148450"/>
            <a:ext cx="4844700" cy="154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9600">
                <a:solidFill>
                  <a:srgbClr val="FF9900"/>
                </a:solidFill>
                <a:latin typeface="Pacifico"/>
                <a:ea typeface="Pacifico"/>
                <a:cs typeface="Pacifico"/>
                <a:sym typeface="Pacifico"/>
              </a:rPr>
              <a:t>Activity!</a:t>
            </a:r>
            <a:endParaRPr sz="9600">
              <a:solidFill>
                <a:srgbClr val="FF9900"/>
              </a:solidFill>
              <a:latin typeface="Pacifico"/>
              <a:ea typeface="Pacifico"/>
              <a:cs typeface="Pacifico"/>
              <a:sym typeface="Pacifico"/>
            </a:endParaRPr>
          </a:p>
        </p:txBody>
      </p:sp>
      <p:sp>
        <p:nvSpPr>
          <p:cNvPr id="463" name="Google Shape;463;p75"/>
          <p:cNvSpPr txBox="1"/>
          <p:nvPr>
            <p:ph type="title"/>
          </p:nvPr>
        </p:nvSpPr>
        <p:spPr>
          <a:xfrm>
            <a:off x="311700" y="445025"/>
            <a:ext cx="5465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A2C4C9"/>
                </a:highlight>
              </a:rPr>
              <a:t>Student Led Conference Activity</a:t>
            </a:r>
            <a:endParaRPr>
              <a:highlight>
                <a:srgbClr val="A2C4C9"/>
              </a:highlight>
            </a:endParaRPr>
          </a:p>
        </p:txBody>
      </p:sp>
      <p:sp>
        <p:nvSpPr>
          <p:cNvPr id="464" name="Google Shape;464;p75"/>
          <p:cNvSpPr txBox="1"/>
          <p:nvPr/>
        </p:nvSpPr>
        <p:spPr>
          <a:xfrm>
            <a:off x="43550" y="2224650"/>
            <a:ext cx="4746900" cy="161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9600">
                <a:solidFill>
                  <a:srgbClr val="FFFF00"/>
                </a:solidFill>
                <a:latin typeface="Pacifico"/>
                <a:ea typeface="Pacifico"/>
                <a:cs typeface="Pacifico"/>
                <a:sym typeface="Pacifico"/>
              </a:rPr>
              <a:t>Activity!</a:t>
            </a:r>
            <a:endParaRPr>
              <a:solidFill>
                <a:srgbClr val="FFFF00"/>
              </a:solidFill>
              <a:latin typeface="Pacifico"/>
              <a:ea typeface="Pacifico"/>
              <a:cs typeface="Pacifico"/>
              <a:sym typeface="Pacifico"/>
            </a:endParaRPr>
          </a:p>
        </p:txBody>
      </p:sp>
      <p:pic>
        <p:nvPicPr>
          <p:cNvPr id="465" name="Google Shape;465;p75"/>
          <p:cNvPicPr preferRelativeResize="0"/>
          <p:nvPr/>
        </p:nvPicPr>
        <p:blipFill>
          <a:blip r:embed="rId3">
            <a:alphaModFix/>
          </a:blip>
          <a:stretch>
            <a:fillRect/>
          </a:stretch>
        </p:blipFill>
        <p:spPr>
          <a:xfrm>
            <a:off x="4867600" y="1541150"/>
            <a:ext cx="4201150" cy="216779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76"/>
          <p:cNvSpPr/>
          <p:nvPr/>
        </p:nvSpPr>
        <p:spPr>
          <a:xfrm>
            <a:off x="2634275" y="1077000"/>
            <a:ext cx="6509700" cy="4066500"/>
          </a:xfrm>
          <a:prstGeom prst="round2DiagRect">
            <a:avLst>
              <a:gd fmla="val 16667" name="adj1"/>
              <a:gd fmla="val 0" name="adj2"/>
            </a:avLst>
          </a:prstGeom>
          <a:solidFill>
            <a:srgbClr val="C9DAF8"/>
          </a:solid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76"/>
          <p:cNvSpPr txBox="1"/>
          <p:nvPr>
            <p:ph type="title"/>
          </p:nvPr>
        </p:nvSpPr>
        <p:spPr>
          <a:xfrm>
            <a:off x="311700" y="445025"/>
            <a:ext cx="5465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A2C4C9"/>
                </a:highlight>
              </a:rPr>
              <a:t>Student Led Conference Activity</a:t>
            </a:r>
            <a:endParaRPr>
              <a:highlight>
                <a:srgbClr val="A2C4C9"/>
              </a:highlight>
            </a:endParaRPr>
          </a:p>
        </p:txBody>
      </p:sp>
      <p:sp>
        <p:nvSpPr>
          <p:cNvPr id="472" name="Google Shape;472;p76"/>
          <p:cNvSpPr txBox="1"/>
          <p:nvPr>
            <p:ph idx="1" type="body"/>
          </p:nvPr>
        </p:nvSpPr>
        <p:spPr>
          <a:xfrm>
            <a:off x="83100" y="1234075"/>
            <a:ext cx="2598000" cy="373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partners, choose one person to be the student “leading the conference.” </a:t>
            </a:r>
            <a:endParaRPr/>
          </a:p>
          <a:p>
            <a:pPr indent="0" lvl="0" marL="0" rtl="0" algn="l">
              <a:spcBef>
                <a:spcPts val="1600"/>
              </a:spcBef>
              <a:spcAft>
                <a:spcPts val="1600"/>
              </a:spcAft>
              <a:buNone/>
            </a:pPr>
            <a:r>
              <a:rPr lang="en"/>
              <a:t>Talk about some things you’ve learned in this term, and if/how you’ll incorporate SLCs into your own classroom. </a:t>
            </a:r>
            <a:endParaRPr/>
          </a:p>
        </p:txBody>
      </p:sp>
      <p:sp>
        <p:nvSpPr>
          <p:cNvPr id="473" name="Google Shape;473;p76"/>
          <p:cNvSpPr txBox="1"/>
          <p:nvPr/>
        </p:nvSpPr>
        <p:spPr>
          <a:xfrm>
            <a:off x="2681100" y="1059275"/>
            <a:ext cx="6353100" cy="390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dk2"/>
                </a:solidFill>
                <a:latin typeface="Oswald"/>
                <a:ea typeface="Oswald"/>
                <a:cs typeface="Oswald"/>
                <a:sym typeface="Oswald"/>
              </a:rPr>
              <a:t>Prompts</a:t>
            </a:r>
            <a:endParaRPr>
              <a:latin typeface="Playfair Display"/>
              <a:ea typeface="Playfair Display"/>
              <a:cs typeface="Playfair Display"/>
              <a:sym typeface="Playfair Display"/>
            </a:endParaRPr>
          </a:p>
          <a:p>
            <a:pPr indent="-381000" lvl="0" marL="457200" rtl="0" algn="l">
              <a:lnSpc>
                <a:spcPct val="115000"/>
              </a:lnSpc>
              <a:spcBef>
                <a:spcPts val="1000"/>
              </a:spcBef>
              <a:spcAft>
                <a:spcPts val="0"/>
              </a:spcAft>
              <a:buClr>
                <a:schemeClr val="dk2"/>
              </a:buClr>
              <a:buSzPts val="2400"/>
              <a:buFont typeface="Playfair Display"/>
              <a:buChar char="-"/>
            </a:pPr>
            <a:r>
              <a:rPr lang="en" sz="2400">
                <a:solidFill>
                  <a:schemeClr val="dk2"/>
                </a:solidFill>
                <a:latin typeface="Playfair Display"/>
                <a:ea typeface="Playfair Display"/>
                <a:cs typeface="Playfair Display"/>
                <a:sym typeface="Playfair Display"/>
              </a:rPr>
              <a:t>What you are doing well?</a:t>
            </a:r>
            <a:endParaRPr sz="2400">
              <a:solidFill>
                <a:schemeClr val="dk2"/>
              </a:solidFill>
              <a:latin typeface="Playfair Display"/>
              <a:ea typeface="Playfair Display"/>
              <a:cs typeface="Playfair Display"/>
              <a:sym typeface="Playfair Display"/>
            </a:endParaRPr>
          </a:p>
          <a:p>
            <a:pPr indent="-381000" lvl="0" marL="457200" rtl="0" algn="l">
              <a:lnSpc>
                <a:spcPct val="115000"/>
              </a:lnSpc>
              <a:spcBef>
                <a:spcPts val="0"/>
              </a:spcBef>
              <a:spcAft>
                <a:spcPts val="0"/>
              </a:spcAft>
              <a:buClr>
                <a:schemeClr val="dk2"/>
              </a:buClr>
              <a:buSzPts val="2400"/>
              <a:buFont typeface="Playfair Display"/>
              <a:buChar char="-"/>
            </a:pPr>
            <a:r>
              <a:rPr lang="en" sz="2400">
                <a:solidFill>
                  <a:schemeClr val="dk2"/>
                </a:solidFill>
                <a:latin typeface="Playfair Display"/>
                <a:ea typeface="Playfair Display"/>
                <a:cs typeface="Playfair Display"/>
                <a:sym typeface="Playfair Display"/>
              </a:rPr>
              <a:t>What's one thing you are really proud of?</a:t>
            </a:r>
            <a:endParaRPr sz="2400">
              <a:solidFill>
                <a:schemeClr val="dk2"/>
              </a:solidFill>
              <a:latin typeface="Playfair Display"/>
              <a:ea typeface="Playfair Display"/>
              <a:cs typeface="Playfair Display"/>
              <a:sym typeface="Playfair Display"/>
            </a:endParaRPr>
          </a:p>
          <a:p>
            <a:pPr indent="-381000" lvl="0" marL="457200" rtl="0" algn="l">
              <a:lnSpc>
                <a:spcPct val="115000"/>
              </a:lnSpc>
              <a:spcBef>
                <a:spcPts val="0"/>
              </a:spcBef>
              <a:spcAft>
                <a:spcPts val="0"/>
              </a:spcAft>
              <a:buClr>
                <a:schemeClr val="dk2"/>
              </a:buClr>
              <a:buSzPts val="2400"/>
              <a:buFont typeface="Playfair Display"/>
              <a:buChar char="-"/>
            </a:pPr>
            <a:r>
              <a:rPr lang="en" sz="2400">
                <a:solidFill>
                  <a:schemeClr val="dk2"/>
                </a:solidFill>
                <a:latin typeface="Playfair Display"/>
                <a:ea typeface="Playfair Display"/>
                <a:cs typeface="Playfair Display"/>
                <a:sym typeface="Playfair Display"/>
              </a:rPr>
              <a:t>What you are really struggling with?</a:t>
            </a:r>
            <a:endParaRPr sz="2400">
              <a:solidFill>
                <a:schemeClr val="dk2"/>
              </a:solidFill>
              <a:latin typeface="Playfair Display"/>
              <a:ea typeface="Playfair Display"/>
              <a:cs typeface="Playfair Display"/>
              <a:sym typeface="Playfair Display"/>
            </a:endParaRPr>
          </a:p>
          <a:p>
            <a:pPr indent="-381000" lvl="0" marL="457200" rtl="0" algn="l">
              <a:lnSpc>
                <a:spcPct val="115000"/>
              </a:lnSpc>
              <a:spcBef>
                <a:spcPts val="0"/>
              </a:spcBef>
              <a:spcAft>
                <a:spcPts val="0"/>
              </a:spcAft>
              <a:buClr>
                <a:schemeClr val="dk2"/>
              </a:buClr>
              <a:buSzPts val="2400"/>
              <a:buFont typeface="Playfair Display"/>
              <a:buChar char="-"/>
            </a:pPr>
            <a:r>
              <a:rPr lang="en" sz="2400">
                <a:solidFill>
                  <a:schemeClr val="dk2"/>
                </a:solidFill>
                <a:latin typeface="Playfair Display"/>
                <a:ea typeface="Playfair Display"/>
                <a:cs typeface="Playfair Display"/>
                <a:sym typeface="Playfair Display"/>
              </a:rPr>
              <a:t>How do you plan to work on what you're struggling with? Who can help?</a:t>
            </a:r>
            <a:endParaRPr sz="2400">
              <a:solidFill>
                <a:schemeClr val="dk2"/>
              </a:solidFill>
              <a:latin typeface="Playfair Display"/>
              <a:ea typeface="Playfair Display"/>
              <a:cs typeface="Playfair Display"/>
              <a:sym typeface="Playfair Display"/>
            </a:endParaRPr>
          </a:p>
          <a:p>
            <a:pPr indent="-381000" lvl="0" marL="457200" rtl="0" algn="l">
              <a:lnSpc>
                <a:spcPct val="115000"/>
              </a:lnSpc>
              <a:spcBef>
                <a:spcPts val="0"/>
              </a:spcBef>
              <a:spcAft>
                <a:spcPts val="0"/>
              </a:spcAft>
              <a:buClr>
                <a:schemeClr val="dk2"/>
              </a:buClr>
              <a:buSzPts val="2400"/>
              <a:buFont typeface="Playfair Display"/>
              <a:buChar char="-"/>
            </a:pPr>
            <a:r>
              <a:rPr lang="en" sz="2400">
                <a:solidFill>
                  <a:schemeClr val="dk2"/>
                </a:solidFill>
                <a:latin typeface="Playfair Display"/>
                <a:ea typeface="Playfair Display"/>
                <a:cs typeface="Playfair Display"/>
                <a:sym typeface="Playfair Display"/>
              </a:rPr>
              <a:t>What have you shown growth or improvement in?</a:t>
            </a:r>
            <a:endParaRPr sz="2400">
              <a:solidFill>
                <a:schemeClr val="dk2"/>
              </a:solidFill>
              <a:latin typeface="Playfair Display"/>
              <a:ea typeface="Playfair Display"/>
              <a:cs typeface="Playfair Display"/>
              <a:sym typeface="Playfair Display"/>
            </a:endParaRPr>
          </a:p>
          <a:p>
            <a:pPr indent="-381000" lvl="0" marL="457200" rtl="0" algn="l">
              <a:lnSpc>
                <a:spcPct val="115000"/>
              </a:lnSpc>
              <a:spcBef>
                <a:spcPts val="0"/>
              </a:spcBef>
              <a:spcAft>
                <a:spcPts val="0"/>
              </a:spcAft>
              <a:buClr>
                <a:schemeClr val="dk2"/>
              </a:buClr>
              <a:buSzPts val="2400"/>
              <a:buFont typeface="Playfair Display"/>
              <a:buChar char="-"/>
            </a:pPr>
            <a:r>
              <a:rPr lang="en" sz="2400">
                <a:solidFill>
                  <a:schemeClr val="dk2"/>
                </a:solidFill>
                <a:latin typeface="Playfair Display"/>
                <a:ea typeface="Playfair Display"/>
                <a:cs typeface="Playfair Display"/>
                <a:sym typeface="Playfair Display"/>
              </a:rPr>
              <a:t>What are your three goals for next term?</a:t>
            </a:r>
            <a:endParaRPr sz="2400">
              <a:latin typeface="Playfair Display"/>
              <a:ea typeface="Playfair Display"/>
              <a:cs typeface="Playfair Display"/>
              <a:sym typeface="Playfair Display"/>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pic>
        <p:nvPicPr>
          <p:cNvPr id="478" name="Google Shape;478;p77"/>
          <p:cNvPicPr preferRelativeResize="0"/>
          <p:nvPr/>
        </p:nvPicPr>
        <p:blipFill>
          <a:blip r:embed="rId3">
            <a:alphaModFix/>
          </a:blip>
          <a:stretch>
            <a:fillRect/>
          </a:stretch>
        </p:blipFill>
        <p:spPr>
          <a:xfrm flipH="1">
            <a:off x="5420675" y="237925"/>
            <a:ext cx="3048000" cy="4572000"/>
          </a:xfrm>
          <a:prstGeom prst="rect">
            <a:avLst/>
          </a:prstGeom>
          <a:noFill/>
          <a:ln>
            <a:noFill/>
          </a:ln>
        </p:spPr>
      </p:pic>
      <p:sp>
        <p:nvSpPr>
          <p:cNvPr id="479" name="Google Shape;479;p77"/>
          <p:cNvSpPr/>
          <p:nvPr/>
        </p:nvSpPr>
        <p:spPr>
          <a:xfrm flipH="1">
            <a:off x="131525" y="872550"/>
            <a:ext cx="5091900" cy="3538200"/>
          </a:xfrm>
          <a:prstGeom prst="wedgeEllipseCallout">
            <a:avLst>
              <a:gd fmla="val -66432" name="adj1"/>
              <a:gd fmla="val -28379"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77"/>
          <p:cNvSpPr txBox="1"/>
          <p:nvPr>
            <p:ph type="title"/>
          </p:nvPr>
        </p:nvSpPr>
        <p:spPr>
          <a:xfrm>
            <a:off x="419300" y="2094150"/>
            <a:ext cx="8520600" cy="1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RUSSIAN AL ENDORSES THIS </a:t>
            </a:r>
            <a:endParaRPr/>
          </a:p>
          <a:p>
            <a:pPr indent="0" lvl="0" marL="0" rtl="0" algn="l">
              <a:spcBef>
                <a:spcPts val="0"/>
              </a:spcBef>
              <a:spcAft>
                <a:spcPts val="0"/>
              </a:spcAft>
              <a:buNone/>
            </a:pPr>
            <a:r>
              <a:rPr lang="en"/>
              <a:t>METHOD OF ASSESSMENT</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7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E599"/>
                </a:highlight>
              </a:rPr>
              <a:t>References</a:t>
            </a:r>
            <a:endParaRPr>
              <a:highlight>
                <a:srgbClr val="FFE599"/>
              </a:highlight>
            </a:endParaRPr>
          </a:p>
        </p:txBody>
      </p:sp>
      <p:sp>
        <p:nvSpPr>
          <p:cNvPr id="486" name="Google Shape;486;p78"/>
          <p:cNvSpPr txBox="1"/>
          <p:nvPr>
            <p:ph idx="1" type="body"/>
          </p:nvPr>
        </p:nvSpPr>
        <p:spPr>
          <a:xfrm>
            <a:off x="311700" y="1017725"/>
            <a:ext cx="8520600" cy="390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1100">
                <a:latin typeface="Arial"/>
                <a:ea typeface="Arial"/>
                <a:cs typeface="Arial"/>
                <a:sym typeface="Arial"/>
              </a:rPr>
              <a:t>Cleland, J.V. (1999). We Can Charts: Building blocks for student-led conferences. T</a:t>
            </a:r>
            <a:r>
              <a:rPr lang="en" sz="1100">
                <a:solidFill>
                  <a:srgbClr val="333333"/>
                </a:solidFill>
                <a:latin typeface="Arial"/>
                <a:ea typeface="Arial"/>
                <a:cs typeface="Arial"/>
                <a:sym typeface="Arial"/>
              </a:rPr>
              <a:t>he Reading Teacher, 52(6), p. 588-595. Retrieved from: </a:t>
            </a:r>
            <a:endParaRPr sz="1100">
              <a:solidFill>
                <a:srgbClr val="333333"/>
              </a:solidFill>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lang="en" sz="1100">
                <a:solidFill>
                  <a:srgbClr val="333333"/>
                </a:solidFill>
                <a:latin typeface="Arial"/>
                <a:ea typeface="Arial"/>
                <a:cs typeface="Arial"/>
                <a:sym typeface="Arial"/>
              </a:rPr>
              <a:t>h</a:t>
            </a:r>
            <a:r>
              <a:rPr lang="en" sz="1100" u="sng">
                <a:solidFill>
                  <a:srgbClr val="1155CC"/>
                </a:solidFill>
                <a:latin typeface="Arial"/>
                <a:ea typeface="Arial"/>
                <a:cs typeface="Arial"/>
                <a:sym typeface="Arial"/>
                <a:hlinkClick r:id="rId3">
                  <a:extLst>
                    <a:ext uri="{A12FA001-AC4F-418D-AE19-62706E023703}">
                      <ahyp:hlinkClr val="tx"/>
                    </a:ext>
                  </a:extLst>
                </a:hlinkClick>
              </a:rPr>
              <a:t>ttps://www-jstor-org.ezproxy.library.uvic.ca/stable/20202131?pq-origsite=summon&amp;seq=1#metadata_info_tab_contents</a:t>
            </a:r>
            <a:endParaRPr sz="1100">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lang="en" sz="1100">
                <a:latin typeface="Arial"/>
                <a:ea typeface="Arial"/>
                <a:cs typeface="Arial"/>
                <a:sym typeface="Arial"/>
              </a:rPr>
              <a:t>Cromwell, S. (2010). </a:t>
            </a:r>
            <a:r>
              <a:rPr lang="en" sz="1100">
                <a:solidFill>
                  <a:srgbClr val="333333"/>
                </a:solidFill>
                <a:highlight>
                  <a:srgbClr val="FFFFFF"/>
                </a:highlight>
                <a:latin typeface="Arial"/>
                <a:ea typeface="Arial"/>
                <a:cs typeface="Arial"/>
                <a:sym typeface="Arial"/>
              </a:rPr>
              <a:t>Student-led conferences: A growing trend. </a:t>
            </a:r>
            <a:r>
              <a:rPr i="1" lang="en" sz="1100">
                <a:solidFill>
                  <a:srgbClr val="494949"/>
                </a:solidFill>
                <a:highlight>
                  <a:srgbClr val="FFFFFF"/>
                </a:highlight>
                <a:latin typeface="Arial"/>
                <a:ea typeface="Arial"/>
                <a:cs typeface="Arial"/>
                <a:sym typeface="Arial"/>
              </a:rPr>
              <a:t>Education World</a:t>
            </a:r>
            <a:r>
              <a:rPr lang="en" sz="1100">
                <a:solidFill>
                  <a:srgbClr val="494949"/>
                </a:solidFill>
                <a:highlight>
                  <a:srgbClr val="FFFFFF"/>
                </a:highlight>
                <a:latin typeface="Arial"/>
                <a:ea typeface="Arial"/>
                <a:cs typeface="Arial"/>
                <a:sym typeface="Arial"/>
              </a:rPr>
              <a:t>. Retrieved from: </a:t>
            </a:r>
            <a:r>
              <a:rPr lang="en" sz="1100" u="sng">
                <a:solidFill>
                  <a:srgbClr val="1155CC"/>
                </a:solidFill>
                <a:latin typeface="Arial"/>
                <a:ea typeface="Arial"/>
                <a:cs typeface="Arial"/>
                <a:sym typeface="Arial"/>
                <a:hlinkClick r:id="rId4">
                  <a:extLst>
                    <a:ext uri="{A12FA001-AC4F-418D-AE19-62706E023703}">
                      <ahyp:hlinkClr val="tx"/>
                    </a:ext>
                  </a:extLst>
                </a:hlinkClick>
              </a:rPr>
              <a:t>https://www.educationworld.com/a_admin/admin/admin112.shtml</a:t>
            </a:r>
            <a:r>
              <a:rPr lang="en" sz="1100">
                <a:latin typeface="Arial"/>
                <a:ea typeface="Arial"/>
                <a:cs typeface="Arial"/>
                <a:sym typeface="Arial"/>
              </a:rPr>
              <a:t>.</a:t>
            </a:r>
            <a:endParaRPr sz="1100">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lang="en" sz="1100">
                <a:latin typeface="Arial"/>
                <a:ea typeface="Arial"/>
                <a:cs typeface="Arial"/>
                <a:sym typeface="Arial"/>
              </a:rPr>
              <a:t>Gregory, K., Cameron, C., Davies, A. (2011).</a:t>
            </a:r>
            <a:r>
              <a:rPr lang="en" sz="1100">
                <a:highlight>
                  <a:srgbClr val="FFFFFF"/>
                </a:highlight>
                <a:latin typeface="Arial"/>
                <a:ea typeface="Arial"/>
                <a:cs typeface="Arial"/>
                <a:sym typeface="Arial"/>
              </a:rPr>
              <a:t> </a:t>
            </a:r>
            <a:r>
              <a:rPr i="1" lang="en" sz="1100">
                <a:highlight>
                  <a:srgbClr val="FFFFFF"/>
                </a:highlight>
                <a:latin typeface="Arial"/>
                <a:ea typeface="Arial"/>
                <a:cs typeface="Arial"/>
                <a:sym typeface="Arial"/>
              </a:rPr>
              <a:t>Conferencing and reporting</a:t>
            </a:r>
            <a:r>
              <a:rPr lang="en" sz="1100">
                <a:highlight>
                  <a:srgbClr val="FFFFFF"/>
                </a:highlight>
                <a:latin typeface="Arial"/>
                <a:ea typeface="Arial"/>
                <a:cs typeface="Arial"/>
                <a:sym typeface="Arial"/>
              </a:rPr>
              <a:t>. </a:t>
            </a:r>
            <a:r>
              <a:rPr lang="en" sz="1100">
                <a:solidFill>
                  <a:srgbClr val="333333"/>
                </a:solidFill>
                <a:highlight>
                  <a:srgbClr val="FFFFFF"/>
                </a:highlight>
                <a:latin typeface="Arial"/>
                <a:ea typeface="Arial"/>
                <a:cs typeface="Arial"/>
                <a:sym typeface="Arial"/>
              </a:rPr>
              <a:t>Connections Publishing: Bloomington, IN.</a:t>
            </a:r>
            <a:endParaRPr sz="1100">
              <a:solidFill>
                <a:srgbClr val="333333"/>
              </a:solidFill>
              <a:highlight>
                <a:srgbClr val="FFFFFF"/>
              </a:highlight>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lang="en" sz="1100">
                <a:latin typeface="Arial"/>
                <a:ea typeface="Arial"/>
                <a:cs typeface="Arial"/>
                <a:sym typeface="Arial"/>
              </a:rPr>
              <a:t>Hayden, L. (1998).  Letting Students Lead Parent Conferences And Student Makes Three. </a:t>
            </a:r>
            <a:r>
              <a:rPr i="1" lang="en" sz="1100">
                <a:latin typeface="Arial"/>
                <a:ea typeface="Arial"/>
                <a:cs typeface="Arial"/>
                <a:sym typeface="Arial"/>
              </a:rPr>
              <a:t>Middle Matters</a:t>
            </a:r>
            <a:r>
              <a:rPr lang="en" sz="1100">
                <a:latin typeface="Arial"/>
                <a:ea typeface="Arial"/>
                <a:cs typeface="Arial"/>
                <a:sym typeface="Arial"/>
              </a:rPr>
              <a:t>, Fall. Retrieved from: </a:t>
            </a:r>
            <a:r>
              <a:rPr lang="en" sz="1100" u="sng">
                <a:solidFill>
                  <a:srgbClr val="1155CC"/>
                </a:solidFill>
                <a:latin typeface="Arial"/>
                <a:ea typeface="Arial"/>
                <a:cs typeface="Arial"/>
                <a:sym typeface="Arial"/>
                <a:hlinkClick r:id="rId5">
                  <a:extLst>
                    <a:ext uri="{A12FA001-AC4F-418D-AE19-62706E023703}">
                      <ahyp:hlinkClr val="tx"/>
                    </a:ext>
                  </a:extLst>
                </a:hlinkClick>
              </a:rPr>
              <a:t>http://lrt.ednet.ns.ca/PD/math8support_11/comm_box_files/05_parent_teacher_student_meetings_pink/04_related_articles/02_letting_students_lead_parent_conf.pdf</a:t>
            </a:r>
            <a:r>
              <a:rPr lang="en" sz="1100">
                <a:latin typeface="Arial"/>
                <a:ea typeface="Arial"/>
                <a:cs typeface="Arial"/>
                <a:sym typeface="Arial"/>
              </a:rPr>
              <a:t>.</a:t>
            </a:r>
            <a:endParaRPr sz="1100">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lang="en" sz="1100">
                <a:latin typeface="Arial"/>
                <a:ea typeface="Arial"/>
                <a:cs typeface="Arial"/>
                <a:sym typeface="Arial"/>
              </a:rPr>
              <a:t>Hennick,  (2016). Kids take the lead: student-led conferences can boost turnout rates and give kids a chance to shine. </a:t>
            </a:r>
            <a:r>
              <a:rPr i="1" lang="en" sz="1100">
                <a:latin typeface="Arial"/>
                <a:ea typeface="Arial"/>
                <a:cs typeface="Arial"/>
                <a:sym typeface="Arial"/>
              </a:rPr>
              <a:t>Scholastic Teacher</a:t>
            </a:r>
            <a:r>
              <a:rPr lang="en" sz="1100">
                <a:latin typeface="Arial"/>
                <a:ea typeface="Arial"/>
                <a:cs typeface="Arial"/>
                <a:sym typeface="Arial"/>
              </a:rPr>
              <a:t>, 126(1), p. 41+. Retrieved from </a:t>
            </a:r>
            <a:r>
              <a:rPr lang="en" sz="1100" u="sng">
                <a:solidFill>
                  <a:srgbClr val="1155CC"/>
                </a:solidFill>
                <a:latin typeface="Arial"/>
                <a:ea typeface="Arial"/>
                <a:cs typeface="Arial"/>
                <a:sym typeface="Arial"/>
                <a:hlinkClick r:id="rId6">
                  <a:extLst>
                    <a:ext uri="{A12FA001-AC4F-418D-AE19-62706E023703}">
                      <ahyp:hlinkClr val="tx"/>
                    </a:ext>
                  </a:extLst>
                </a:hlinkClick>
              </a:rPr>
              <a:t>https://go-gale-com.ezproxy.library.uvic.ca/ps/i.do?p=CPI&amp;u=uvictoria&amp;id=GALE|A478975767&amp;v=2.1&amp;it=r&amp;sid=summon</a:t>
            </a:r>
            <a:endParaRPr sz="1100">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lang="en" sz="1100">
                <a:latin typeface="Arial"/>
                <a:ea typeface="Arial"/>
                <a:cs typeface="Arial"/>
                <a:sym typeface="Arial"/>
              </a:rPr>
              <a:t>Picciottto, Linda, P. (2011) </a:t>
            </a:r>
            <a:r>
              <a:rPr i="1" lang="en" sz="1100">
                <a:latin typeface="Arial"/>
                <a:ea typeface="Arial"/>
                <a:cs typeface="Arial"/>
                <a:sym typeface="Arial"/>
              </a:rPr>
              <a:t>Student-Led Parent Conferences</a:t>
            </a:r>
            <a:r>
              <a:rPr lang="en" sz="1100">
                <a:latin typeface="Arial"/>
                <a:ea typeface="Arial"/>
                <a:cs typeface="Arial"/>
                <a:sym typeface="Arial"/>
              </a:rPr>
              <a:t> - (resource from Quigg)</a:t>
            </a:r>
            <a:endParaRPr sz="1100">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lang="en" sz="1100">
                <a:latin typeface="Arial"/>
                <a:ea typeface="Arial"/>
                <a:cs typeface="Arial"/>
                <a:sym typeface="Arial"/>
              </a:rPr>
              <a:t>Another good resource </a:t>
            </a:r>
            <a:r>
              <a:rPr lang="en" sz="1100" u="sng">
                <a:solidFill>
                  <a:schemeClr val="hlink"/>
                </a:solidFill>
                <a:latin typeface="Arial"/>
                <a:ea typeface="Arial"/>
                <a:cs typeface="Arial"/>
                <a:sym typeface="Arial"/>
                <a:hlinkClick r:id="rId7"/>
              </a:rPr>
              <a:t>https://www.edutopia.org/blog/student-led-conferences-resources-ashley-cronin</a:t>
            </a:r>
            <a:endParaRPr sz="1100">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12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A4C2F4"/>
                </a:highlight>
              </a:rPr>
              <a:t>Subject 		Examples of Activity</a:t>
            </a:r>
            <a:endParaRPr>
              <a:highlight>
                <a:srgbClr val="A4C2F4"/>
              </a:highlight>
            </a:endParaRPr>
          </a:p>
        </p:txBody>
      </p:sp>
      <p:sp>
        <p:nvSpPr>
          <p:cNvPr id="103" name="Google Shape;103;p19"/>
          <p:cNvSpPr txBox="1"/>
          <p:nvPr>
            <p:ph idx="1" type="body"/>
          </p:nvPr>
        </p:nvSpPr>
        <p:spPr>
          <a:xfrm>
            <a:off x="311700" y="1386450"/>
            <a:ext cx="17733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Reading</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Writing</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Math</a:t>
            </a:r>
            <a:endParaRPr/>
          </a:p>
        </p:txBody>
      </p:sp>
      <p:sp>
        <p:nvSpPr>
          <p:cNvPr id="104" name="Google Shape;104;p19"/>
          <p:cNvSpPr txBox="1"/>
          <p:nvPr>
            <p:ph idx="2" type="body"/>
          </p:nvPr>
        </p:nvSpPr>
        <p:spPr>
          <a:xfrm>
            <a:off x="2226275" y="560525"/>
            <a:ext cx="6844200" cy="4583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1 </a:t>
            </a:r>
            <a:r>
              <a:rPr lang="en"/>
              <a:t>Week prior; students </a:t>
            </a:r>
            <a:r>
              <a:rPr lang="en" u="sng"/>
              <a:t>select 2 books  to show parents</a:t>
            </a:r>
            <a:r>
              <a:rPr lang="en"/>
              <a:t> what they can read. </a:t>
            </a:r>
            <a:endParaRPr/>
          </a:p>
          <a:p>
            <a:pPr indent="0" lvl="0" marL="0" rtl="0" algn="l">
              <a:lnSpc>
                <a:spcPct val="100000"/>
              </a:lnSpc>
              <a:spcBef>
                <a:spcPts val="1000"/>
              </a:spcBef>
              <a:spcAft>
                <a:spcPts val="0"/>
              </a:spcAft>
              <a:buNone/>
            </a:pPr>
            <a:r>
              <a:rPr lang="en"/>
              <a:t>Younger grades choose simple picture books. Older students can read a few select paragraphs from a chapter book. </a:t>
            </a:r>
            <a:endParaRPr/>
          </a:p>
          <a:p>
            <a:pPr indent="0" lvl="0" marL="0" rtl="0" algn="l">
              <a:lnSpc>
                <a:spcPct val="100000"/>
              </a:lnSpc>
              <a:spcBef>
                <a:spcPts val="1000"/>
              </a:spcBef>
              <a:spcAft>
                <a:spcPts val="0"/>
              </a:spcAft>
              <a:buNone/>
            </a:pPr>
            <a:r>
              <a:rPr lang="en"/>
              <a:t>Questions: “</a:t>
            </a:r>
            <a:r>
              <a:rPr b="1" lang="en"/>
              <a:t>What can you read now that you couldn't read before?</a:t>
            </a:r>
            <a:r>
              <a:rPr lang="en"/>
              <a:t>” to discuss with parent.</a:t>
            </a:r>
            <a:endParaRPr/>
          </a:p>
          <a:p>
            <a:pPr indent="0" lvl="0" marL="0" rtl="0" algn="l">
              <a:lnSpc>
                <a:spcPct val="100000"/>
              </a:lnSpc>
              <a:spcBef>
                <a:spcPts val="1000"/>
              </a:spcBef>
              <a:spcAft>
                <a:spcPts val="0"/>
              </a:spcAft>
              <a:buNone/>
            </a:pPr>
            <a:r>
              <a:rPr lang="en"/>
              <a:t>Include choice </a:t>
            </a:r>
            <a:r>
              <a:rPr lang="en" u="sng"/>
              <a:t>challenging words </a:t>
            </a:r>
            <a:r>
              <a:rPr lang="en"/>
              <a:t>students can read to parents</a:t>
            </a:r>
            <a:endParaRPr/>
          </a:p>
          <a:p>
            <a:pPr indent="0" lvl="0" marL="0" rtl="0" algn="l">
              <a:lnSpc>
                <a:spcPct val="100000"/>
              </a:lnSpc>
              <a:spcBef>
                <a:spcPts val="1000"/>
              </a:spcBef>
              <a:spcAft>
                <a:spcPts val="0"/>
              </a:spcAft>
              <a:buNone/>
            </a:pPr>
            <a:r>
              <a:t/>
            </a:r>
            <a:endParaRPr/>
          </a:p>
          <a:p>
            <a:pPr indent="0" lvl="0" marL="0" rtl="0" algn="l">
              <a:lnSpc>
                <a:spcPct val="100000"/>
              </a:lnSpc>
              <a:spcBef>
                <a:spcPts val="1000"/>
              </a:spcBef>
              <a:spcAft>
                <a:spcPts val="0"/>
              </a:spcAft>
              <a:buNone/>
            </a:pPr>
            <a:r>
              <a:rPr lang="en"/>
              <a:t>Share </a:t>
            </a:r>
            <a:r>
              <a:rPr lang="en" u="sng"/>
              <a:t>writing folders.</a:t>
            </a:r>
            <a:r>
              <a:rPr lang="en"/>
              <a:t> </a:t>
            </a:r>
            <a:endParaRPr/>
          </a:p>
          <a:p>
            <a:pPr indent="0" lvl="0" marL="0" rtl="0" algn="l">
              <a:lnSpc>
                <a:spcPct val="100000"/>
              </a:lnSpc>
              <a:spcBef>
                <a:spcPts val="1000"/>
              </a:spcBef>
              <a:spcAft>
                <a:spcPts val="0"/>
              </a:spcAft>
              <a:buNone/>
            </a:pPr>
            <a:r>
              <a:rPr lang="en"/>
              <a:t>Questions: </a:t>
            </a:r>
            <a:r>
              <a:rPr b="1" lang="en"/>
              <a:t>“What have you learned? What skills are you working on? What do you like to write about?”</a:t>
            </a:r>
            <a:endParaRPr/>
          </a:p>
          <a:p>
            <a:pPr indent="0" lvl="0" marL="0" rtl="0" algn="l">
              <a:lnSpc>
                <a:spcPct val="100000"/>
              </a:lnSpc>
              <a:spcBef>
                <a:spcPts val="1000"/>
              </a:spcBef>
              <a:spcAft>
                <a:spcPts val="0"/>
              </a:spcAft>
              <a:buNone/>
            </a:pPr>
            <a:r>
              <a:rPr lang="en"/>
              <a:t>3 types of hands on math exercises for student to show parent</a:t>
            </a:r>
            <a:endParaRPr/>
          </a:p>
          <a:p>
            <a:pPr indent="-317500" lvl="1" marL="914400" rtl="0" algn="l">
              <a:lnSpc>
                <a:spcPct val="100000"/>
              </a:lnSpc>
              <a:spcBef>
                <a:spcPts val="0"/>
              </a:spcBef>
              <a:spcAft>
                <a:spcPts val="0"/>
              </a:spcAft>
              <a:buSzPts val="1400"/>
              <a:buChar char="○"/>
            </a:pPr>
            <a:r>
              <a:rPr lang="en" sz="1400"/>
              <a:t>Kindergarten: Animals graph. Place the animals on the graph table, each in its own column. How many sheep? Which animal appears the most? How many more sheep than gorillas?</a:t>
            </a:r>
            <a:endParaRPr sz="1400"/>
          </a:p>
          <a:p>
            <a:pPr indent="-317500" lvl="1" marL="914400" rtl="0" algn="l">
              <a:lnSpc>
                <a:spcPct val="100000"/>
              </a:lnSpc>
              <a:spcBef>
                <a:spcPts val="0"/>
              </a:spcBef>
              <a:spcAft>
                <a:spcPts val="0"/>
              </a:spcAft>
              <a:buSzPts val="1400"/>
              <a:buFont typeface="Arial"/>
              <a:buChar char="○"/>
            </a:pPr>
            <a:r>
              <a:rPr lang="en" sz="1400"/>
              <a:t>Grade 3: </a:t>
            </a:r>
            <a:r>
              <a:rPr b="1" lang="en" sz="1400"/>
              <a:t>100s chart</a:t>
            </a:r>
            <a:r>
              <a:rPr lang="en" sz="1400"/>
              <a:t> showing patterns using dry erase marker and eraser. Parent chooses number 1-10, student shows and explains the pattern.</a:t>
            </a:r>
            <a:endParaRPr sz="1400"/>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p:txBody>
      </p:sp>
      <p:cxnSp>
        <p:nvCxnSpPr>
          <p:cNvPr id="105" name="Google Shape;105;p19"/>
          <p:cNvCxnSpPr/>
          <p:nvPr/>
        </p:nvCxnSpPr>
        <p:spPr>
          <a:xfrm flipH="1" rot="10800000">
            <a:off x="184625" y="2552375"/>
            <a:ext cx="8785500" cy="21600"/>
          </a:xfrm>
          <a:prstGeom prst="straightConnector1">
            <a:avLst/>
          </a:prstGeom>
          <a:noFill/>
          <a:ln cap="flat" cmpd="sng" w="9525">
            <a:solidFill>
              <a:schemeClr val="dk2"/>
            </a:solidFill>
            <a:prstDash val="solid"/>
            <a:round/>
            <a:headEnd len="med" w="med" type="none"/>
            <a:tailEnd len="med" w="med" type="none"/>
          </a:ln>
        </p:spPr>
      </p:cxnSp>
      <p:cxnSp>
        <p:nvCxnSpPr>
          <p:cNvPr id="106" name="Google Shape;106;p19"/>
          <p:cNvCxnSpPr/>
          <p:nvPr/>
        </p:nvCxnSpPr>
        <p:spPr>
          <a:xfrm flipH="1" rot="10800000">
            <a:off x="184625" y="3597175"/>
            <a:ext cx="8785500" cy="21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A4C2F4"/>
                </a:highlight>
              </a:rPr>
              <a:t>Subject 		Examples of Activity</a:t>
            </a:r>
            <a:endParaRPr>
              <a:highlight>
                <a:srgbClr val="A4C2F4"/>
              </a:highlight>
            </a:endParaRPr>
          </a:p>
        </p:txBody>
      </p:sp>
      <p:sp>
        <p:nvSpPr>
          <p:cNvPr id="112" name="Google Shape;112;p20"/>
          <p:cNvSpPr txBox="1"/>
          <p:nvPr>
            <p:ph idx="1" type="body"/>
          </p:nvPr>
        </p:nvSpPr>
        <p:spPr>
          <a:xfrm>
            <a:off x="311700" y="1234050"/>
            <a:ext cx="17733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Science</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Social Studies</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Physical Education</a:t>
            </a:r>
            <a:endParaRPr/>
          </a:p>
        </p:txBody>
      </p:sp>
      <p:sp>
        <p:nvSpPr>
          <p:cNvPr id="113" name="Google Shape;113;p20"/>
          <p:cNvSpPr txBox="1"/>
          <p:nvPr>
            <p:ph idx="2" type="body"/>
          </p:nvPr>
        </p:nvSpPr>
        <p:spPr>
          <a:xfrm>
            <a:off x="2226275" y="1234050"/>
            <a:ext cx="6606000" cy="3747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Student and parent </a:t>
            </a:r>
            <a:r>
              <a:rPr lang="en" u="sng"/>
              <a:t>re-do the science experiment </a:t>
            </a:r>
            <a:r>
              <a:rPr lang="en"/>
              <a:t>they have done in class. Prompt questions: “</a:t>
            </a:r>
            <a:r>
              <a:rPr b="1" lang="en"/>
              <a:t>What did you see? Why do you think that happened?”</a:t>
            </a:r>
            <a:endParaRPr b="1"/>
          </a:p>
          <a:p>
            <a:pPr indent="-317500" lvl="1" marL="914400" rtl="0" algn="l">
              <a:lnSpc>
                <a:spcPct val="100000"/>
              </a:lnSpc>
              <a:spcBef>
                <a:spcPts val="0"/>
              </a:spcBef>
              <a:spcAft>
                <a:spcPts val="0"/>
              </a:spcAft>
              <a:buSzPts val="1400"/>
              <a:buChar char="○"/>
            </a:pPr>
            <a:r>
              <a:rPr lang="en" sz="1400"/>
              <a:t>Grade 3: baking soda and vinegar</a:t>
            </a:r>
            <a:endParaRPr sz="1400"/>
          </a:p>
          <a:p>
            <a:pPr indent="-317500" lvl="1" marL="914400" rtl="0" algn="l">
              <a:lnSpc>
                <a:spcPct val="100000"/>
              </a:lnSpc>
              <a:spcBef>
                <a:spcPts val="0"/>
              </a:spcBef>
              <a:spcAft>
                <a:spcPts val="0"/>
              </a:spcAft>
              <a:buSzPts val="1400"/>
              <a:buChar char="○"/>
            </a:pPr>
            <a:r>
              <a:rPr lang="en" sz="1400"/>
              <a:t>Grade 5: Magic milk experiment</a:t>
            </a:r>
            <a:endParaRPr sz="1400"/>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Student shares letter they wrote to their future grandchild. </a:t>
            </a:r>
            <a:endParaRPr/>
          </a:p>
          <a:p>
            <a:pPr indent="0" lvl="0" marL="0" rtl="0" algn="l">
              <a:lnSpc>
                <a:spcPct val="100000"/>
              </a:lnSpc>
              <a:spcBef>
                <a:spcPts val="0"/>
              </a:spcBef>
              <a:spcAft>
                <a:spcPts val="0"/>
              </a:spcAft>
              <a:buNone/>
            </a:pPr>
            <a:r>
              <a:rPr b="1" lang="en"/>
              <a:t>How does this tell their family story?</a:t>
            </a:r>
            <a:r>
              <a:rPr lang="en"/>
              <a:t> </a:t>
            </a:r>
            <a:r>
              <a:rPr b="1" lang="en"/>
              <a:t>What is important that they have their grandchildren know about them and their lives today?</a:t>
            </a:r>
            <a:endParaRPr b="1"/>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Student tells parent(s) how to play their favorite game and demonstrates</a:t>
            </a:r>
            <a:endParaRPr/>
          </a:p>
          <a:p>
            <a:pPr indent="0" lvl="0" marL="457200" rtl="0" algn="l">
              <a:lnSpc>
                <a:spcPct val="100000"/>
              </a:lnSpc>
              <a:spcBef>
                <a:spcPts val="0"/>
              </a:spcBef>
              <a:spcAft>
                <a:spcPts val="0"/>
              </a:spcAft>
              <a:buClr>
                <a:schemeClr val="dk2"/>
              </a:buClr>
              <a:buSzPts val="1100"/>
              <a:buFont typeface="Arial"/>
              <a:buNone/>
            </a:pPr>
            <a:r>
              <a:t/>
            </a:r>
            <a:endParaRPr/>
          </a:p>
          <a:p>
            <a:pPr indent="0" lvl="0" marL="0" rtl="0" algn="l">
              <a:lnSpc>
                <a:spcPct val="100000"/>
              </a:lnSpc>
              <a:spcBef>
                <a:spcPts val="0"/>
              </a:spcBef>
              <a:spcAft>
                <a:spcPts val="0"/>
              </a:spcAft>
              <a:buClr>
                <a:schemeClr val="dk2"/>
              </a:buClr>
              <a:buSzPts val="1100"/>
              <a:buFont typeface="Arial"/>
              <a:buNone/>
            </a:pPr>
            <a:r>
              <a:rPr lang="en"/>
              <a:t>Before the conference teacher goes over all the games they’ve learned about. Students choose 1 they may show their parents. Teacher asks students what they chose so they can put out appropriate equipment.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p:txBody>
      </p:sp>
      <p:cxnSp>
        <p:nvCxnSpPr>
          <p:cNvPr id="114" name="Google Shape;114;p20"/>
          <p:cNvCxnSpPr/>
          <p:nvPr/>
        </p:nvCxnSpPr>
        <p:spPr>
          <a:xfrm flipH="1" rot="10800000">
            <a:off x="184625" y="2476175"/>
            <a:ext cx="8785500" cy="21600"/>
          </a:xfrm>
          <a:prstGeom prst="straightConnector1">
            <a:avLst/>
          </a:prstGeom>
          <a:noFill/>
          <a:ln cap="flat" cmpd="sng" w="9525">
            <a:solidFill>
              <a:schemeClr val="dk2"/>
            </a:solidFill>
            <a:prstDash val="solid"/>
            <a:round/>
            <a:headEnd len="med" w="med" type="none"/>
            <a:tailEnd len="med" w="med" type="none"/>
          </a:ln>
        </p:spPr>
      </p:cxnSp>
      <p:cxnSp>
        <p:nvCxnSpPr>
          <p:cNvPr id="115" name="Google Shape;115;p20"/>
          <p:cNvCxnSpPr/>
          <p:nvPr/>
        </p:nvCxnSpPr>
        <p:spPr>
          <a:xfrm flipH="1" rot="10800000">
            <a:off x="184625" y="3324325"/>
            <a:ext cx="8785500" cy="21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A4C2F4"/>
                </a:highlight>
              </a:rPr>
              <a:t>Subject 		Examples of Activity</a:t>
            </a:r>
            <a:endParaRPr>
              <a:highlight>
                <a:srgbClr val="A4C2F4"/>
              </a:highlight>
            </a:endParaRPr>
          </a:p>
        </p:txBody>
      </p:sp>
      <p:sp>
        <p:nvSpPr>
          <p:cNvPr id="121" name="Google Shape;121;p21"/>
          <p:cNvSpPr txBox="1"/>
          <p:nvPr>
            <p:ph idx="1" type="body"/>
          </p:nvPr>
        </p:nvSpPr>
        <p:spPr>
          <a:xfrm>
            <a:off x="311700" y="1310250"/>
            <a:ext cx="1773300" cy="371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Music</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Art</a:t>
            </a:r>
            <a:endParaRPr/>
          </a:p>
          <a:p>
            <a:pPr indent="0" lvl="0" marL="0" rtl="0" algn="l">
              <a:spcBef>
                <a:spcPts val="1600"/>
              </a:spcBef>
              <a:spcAft>
                <a:spcPts val="0"/>
              </a:spcAft>
              <a:buNone/>
            </a:pPr>
            <a:r>
              <a:rPr lang="en"/>
              <a:t>Social/Emotional Development</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22" name="Google Shape;122;p21"/>
          <p:cNvSpPr txBox="1"/>
          <p:nvPr>
            <p:ph idx="2" type="body"/>
          </p:nvPr>
        </p:nvSpPr>
        <p:spPr>
          <a:xfrm>
            <a:off x="2226275" y="1234050"/>
            <a:ext cx="6606000" cy="3651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Student shares a recording of a song they played at the start of the year and a song that they are playing now.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Explains how the music makes them feel, and what they would like to learn next.</a:t>
            </a:r>
            <a:endParaRPr sz="1400"/>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Student </a:t>
            </a:r>
            <a:r>
              <a:rPr lang="en" u="sng"/>
              <a:t>selects at least 2 works of ar</a:t>
            </a:r>
            <a:r>
              <a:rPr lang="en"/>
              <a:t>t for display in the room/hall. Teacher talks with students about the kinds of things they might say to their parents about their art. </a:t>
            </a:r>
            <a:endParaRPr/>
          </a:p>
          <a:p>
            <a:pPr indent="0" lvl="0" marL="0" rtl="0" algn="l">
              <a:lnSpc>
                <a:spcPct val="100000"/>
              </a:lnSpc>
              <a:spcBef>
                <a:spcPts val="1000"/>
              </a:spcBef>
              <a:spcAft>
                <a:spcPts val="0"/>
              </a:spcAft>
              <a:buNone/>
            </a:pPr>
            <a:r>
              <a:rPr lang="en"/>
              <a:t>Younger grades talk about </a:t>
            </a:r>
            <a:r>
              <a:rPr b="1" lang="en"/>
              <a:t>how this image makes them feel</a:t>
            </a:r>
            <a:r>
              <a:rPr lang="en"/>
              <a:t>. How </a:t>
            </a:r>
            <a:r>
              <a:rPr b="1" lang="en"/>
              <a:t>different colours </a:t>
            </a:r>
            <a:r>
              <a:rPr lang="en"/>
              <a:t>make them feel.</a:t>
            </a:r>
            <a:endParaRPr/>
          </a:p>
          <a:p>
            <a:pPr indent="0" lvl="0" marL="0" rtl="0" algn="l">
              <a:lnSpc>
                <a:spcPct val="100000"/>
              </a:lnSpc>
              <a:spcBef>
                <a:spcPts val="1000"/>
              </a:spcBef>
              <a:spcAft>
                <a:spcPts val="0"/>
              </a:spcAft>
              <a:buNone/>
            </a:pPr>
            <a:r>
              <a:rPr lang="en"/>
              <a:t>Older grades talk about what kind of </a:t>
            </a:r>
            <a:r>
              <a:rPr b="1" lang="en"/>
              <a:t>professional artists they’ve been learning </a:t>
            </a:r>
            <a:r>
              <a:rPr lang="en"/>
              <a:t>about/what element of art they're studying and explored in this art project</a:t>
            </a:r>
            <a:endParaRPr/>
          </a:p>
          <a:p>
            <a:pPr indent="0" lvl="0" marL="0" rtl="0" algn="l">
              <a:lnSpc>
                <a:spcPct val="100000"/>
              </a:lnSpc>
              <a:spcBef>
                <a:spcPts val="1000"/>
              </a:spcBef>
              <a:spcAft>
                <a:spcPts val="0"/>
              </a:spcAft>
              <a:buNone/>
            </a:pPr>
            <a:r>
              <a:rPr lang="en"/>
              <a:t>Prompts for parents: “</a:t>
            </a:r>
            <a:r>
              <a:rPr b="1" lang="en"/>
              <a:t>Which picture do you like best? What kind of art do you like to do most? Tell me about your picture”</a:t>
            </a:r>
            <a:endParaRPr b="1"/>
          </a:p>
          <a:p>
            <a:pPr indent="0" lvl="0" marL="0" rtl="0" algn="l">
              <a:lnSpc>
                <a:spcPct val="100000"/>
              </a:lnSpc>
              <a:spcBef>
                <a:spcPts val="1000"/>
              </a:spcBef>
              <a:spcAft>
                <a:spcPts val="0"/>
              </a:spcAft>
              <a:buNone/>
            </a:pPr>
            <a:r>
              <a:t/>
            </a:r>
            <a:endParaRPr/>
          </a:p>
          <a:p>
            <a:pPr indent="0" lvl="0" marL="0" rtl="0" algn="l">
              <a:lnSpc>
                <a:spcPct val="100000"/>
              </a:lnSpc>
              <a:spcBef>
                <a:spcPts val="0"/>
              </a:spcBef>
              <a:spcAft>
                <a:spcPts val="0"/>
              </a:spcAft>
              <a:buNone/>
            </a:pPr>
            <a:r>
              <a:t/>
            </a:r>
            <a:endParaRPr/>
          </a:p>
        </p:txBody>
      </p:sp>
      <p:cxnSp>
        <p:nvCxnSpPr>
          <p:cNvPr id="123" name="Google Shape;123;p21"/>
          <p:cNvCxnSpPr/>
          <p:nvPr/>
        </p:nvCxnSpPr>
        <p:spPr>
          <a:xfrm flipH="1" rot="10800000">
            <a:off x="179250" y="2204325"/>
            <a:ext cx="8785500" cy="21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